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6858000" cx="12192000"/>
  <p:notesSz cx="6858000" cy="9144000"/>
  <p:embeddedFontLst>
    <p:embeddedFont>
      <p:font typeface="Helvetica Neue"/>
      <p:regular r:id="rId38"/>
      <p:bold r:id="rId39"/>
      <p:italic r:id="rId40"/>
      <p:boldItalic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EE4DF82-CECF-4F1E-BACB-CDEEAB8F138D}">
  <a:tblStyle styleId="{DEE4DF82-CECF-4F1E-BACB-CDEEAB8F138D}" styleName="Table_0">
    <a:wholeTbl>
      <a:tcTxStyle b="off" i="off">
        <a:font>
          <a:latin typeface="Calibri"/>
          <a:ea typeface="Calibri"/>
          <a:cs typeface="Calibri"/>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HelveticaNeue-italic.fntdata"/><Relationship Id="rId20" Type="http://schemas.openxmlformats.org/officeDocument/2006/relationships/slide" Target="slides/slide15.xml"/><Relationship Id="rId41" Type="http://schemas.openxmlformats.org/officeDocument/2006/relationships/font" Target="fonts/HelveticaNeue-boldItalic.fnt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font" Target="fonts/HelveticaNeue-bold.fntdata"/><Relationship Id="rId16" Type="http://schemas.openxmlformats.org/officeDocument/2006/relationships/slide" Target="slides/slide11.xml"/><Relationship Id="rId38" Type="http://schemas.openxmlformats.org/officeDocument/2006/relationships/font" Target="fonts/HelveticaNeue-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png>
</file>

<file path=ppt/media/image20.png>
</file>

<file path=ppt/media/image3.png>
</file>

<file path=ppt/media/image4.png>
</file>

<file path=ppt/media/image5.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 name="Shape 40"/>
        <p:cNvGrpSpPr/>
        <p:nvPr/>
      </p:nvGrpSpPr>
      <p:grpSpPr>
        <a:xfrm>
          <a:off x="0" y="0"/>
          <a:ext cx="0" cy="0"/>
          <a:chOff x="0" y="0"/>
          <a:chExt cx="0" cy="0"/>
        </a:xfrm>
      </p:grpSpPr>
      <p:sp>
        <p:nvSpPr>
          <p:cNvPr id="41" name="Google Shape;41;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 name="Google Shape;4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1" name="Google Shape;10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7" name="Google Shape;107;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3" name="Google Shape;113;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9" name="Google Shape;119;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 name="Google Shape;137;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 name="Google Shape;155;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0" name="Google Shape;5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c6efec3476_3_4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5" name="Google Shape;175;g1c6efec3476_3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c6efec3476_3_4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g1c6efec3476_3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1c6efec3476_3_5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1c6efec3476_3_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c6efec3476_3_6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g1c6efec3476_3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c6efec3476_3_7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g1c6efec3476_3_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5" name="Google Shape;215;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1" name="Google Shape;221;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7" name="Google Shape;227;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7" name="Google Shape;5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3" name="Google Shape;233;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9" name="Google Shape;239;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7" name="Google Shape;247;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 name="Google Shape;63;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9" name="Google Shape;6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6" name="Google Shape;76;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2" name="Google Shape;82;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8" name="Google Shape;8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c6efec3476_9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4" name="Google Shape;94;g1c6efec3476_9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g1c6efec3476_9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10.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20.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15" name="Shape 15"/>
        <p:cNvGrpSpPr/>
        <p:nvPr/>
      </p:nvGrpSpPr>
      <p:grpSpPr>
        <a:xfrm>
          <a:off x="0" y="0"/>
          <a:ext cx="0" cy="0"/>
          <a:chOff x="0" y="0"/>
          <a:chExt cx="0" cy="0"/>
        </a:xfrm>
      </p:grpSpPr>
      <p:sp>
        <p:nvSpPr>
          <p:cNvPr id="16" name="Google Shape;16;p2"/>
          <p:cNvSpPr txBox="1"/>
          <p:nvPr>
            <p:ph type="ctrTitle"/>
          </p:nvPr>
        </p:nvSpPr>
        <p:spPr>
          <a:xfrm>
            <a:off x="655781" y="660401"/>
            <a:ext cx="7102764" cy="854363"/>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rgbClr val="0054A6"/>
              </a:buClr>
              <a:buSzPts val="5700"/>
              <a:buFont typeface="Arial"/>
              <a:buNone/>
              <a:defRPr b="1" i="0" sz="5700">
                <a:solidFill>
                  <a:srgbClr val="0054A6"/>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subTitle"/>
          </p:nvPr>
        </p:nvSpPr>
        <p:spPr>
          <a:xfrm>
            <a:off x="655781" y="2004147"/>
            <a:ext cx="6188364" cy="600508"/>
          </a:xfrm>
          <a:prstGeom prst="rect">
            <a:avLst/>
          </a:prstGeom>
          <a:noFill/>
          <a:ln>
            <a:noFill/>
          </a:ln>
        </p:spPr>
        <p:txBody>
          <a:bodyPr anchorCtr="0" anchor="t" bIns="45700" lIns="91425" spcFirstLastPara="1" rIns="91425" wrap="square" tIns="45700">
            <a:normAutofit/>
          </a:bodyPr>
          <a:lstStyle>
            <a:lvl1pPr lvl="0" algn="l">
              <a:lnSpc>
                <a:spcPct val="90000"/>
              </a:lnSpc>
              <a:spcBef>
                <a:spcPts val="1000"/>
              </a:spcBef>
              <a:spcAft>
                <a:spcPts val="0"/>
              </a:spcAft>
              <a:buClr>
                <a:srgbClr val="0054A6"/>
              </a:buClr>
              <a:buSzPts val="4000"/>
              <a:buNone/>
              <a:defRPr sz="4000">
                <a:solidFill>
                  <a:srgbClr val="0054A6"/>
                </a:solidFill>
                <a:latin typeface="Arial"/>
                <a:ea typeface="Arial"/>
                <a:cs typeface="Arial"/>
                <a:sym typeface="Aria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2"/>
          <p:cNvSpPr txBox="1"/>
          <p:nvPr>
            <p:ph idx="10" type="dt"/>
          </p:nvPr>
        </p:nvSpPr>
        <p:spPr>
          <a:xfrm>
            <a:off x="655781" y="2821273"/>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sz="1600">
                <a:solidFill>
                  <a:srgbClr val="0054A6"/>
                </a:solidFill>
                <a:latin typeface="Arial"/>
                <a:ea typeface="Arial"/>
                <a:cs typeface="Arial"/>
                <a:sym typeface="Aria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19" name="Google Shape;19;p2"/>
          <p:cNvPicPr preferRelativeResize="0"/>
          <p:nvPr/>
        </p:nvPicPr>
        <p:blipFill rotWithShape="1">
          <a:blip r:embed="rId2">
            <a:alphaModFix/>
          </a:blip>
          <a:srcRect b="0" l="0" r="0" t="0"/>
          <a:stretch/>
        </p:blipFill>
        <p:spPr>
          <a:xfrm>
            <a:off x="0" y="0"/>
            <a:ext cx="8496000" cy="2064765"/>
          </a:xfrm>
          <a:prstGeom prst="rect">
            <a:avLst/>
          </a:prstGeom>
          <a:noFill/>
          <a:ln>
            <a:noFill/>
          </a:ln>
        </p:spPr>
      </p:pic>
      <p:pic>
        <p:nvPicPr>
          <p:cNvPr id="20" name="Google Shape;20;p2"/>
          <p:cNvPicPr preferRelativeResize="0"/>
          <p:nvPr/>
        </p:nvPicPr>
        <p:blipFill rotWithShape="1">
          <a:blip r:embed="rId3">
            <a:alphaModFix/>
          </a:blip>
          <a:srcRect b="0" l="0" r="0" t="0"/>
          <a:stretch/>
        </p:blipFill>
        <p:spPr>
          <a:xfrm>
            <a:off x="655781" y="6063670"/>
            <a:ext cx="1324800" cy="44782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Slide">
  <p:cSld name="Text Slide">
    <p:spTree>
      <p:nvGrpSpPr>
        <p:cNvPr id="21" name="Shape 21"/>
        <p:cNvGrpSpPr/>
        <p:nvPr/>
      </p:nvGrpSpPr>
      <p:grpSpPr>
        <a:xfrm>
          <a:off x="0" y="0"/>
          <a:ext cx="0" cy="0"/>
          <a:chOff x="0" y="0"/>
          <a:chExt cx="0" cy="0"/>
        </a:xfrm>
      </p:grpSpPr>
      <p:sp>
        <p:nvSpPr>
          <p:cNvPr id="22" name="Google Shape;22;p3"/>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231F20"/>
              </a:buClr>
              <a:buSzPts val="1800"/>
              <a:buFont typeface="Arial"/>
              <a:buNone/>
              <a:defRPr b="0" i="0" sz="1800">
                <a:solidFill>
                  <a:srgbClr val="231F20"/>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 name="Google Shape;23;p3"/>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231F20"/>
              </a:buClr>
              <a:buSzPts val="5500"/>
              <a:buFont typeface="Arial"/>
              <a:buNone/>
              <a:defRPr b="1" i="0" sz="5500">
                <a:solidFill>
                  <a:srgbClr val="231F20"/>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24" name="Google Shape;24;p3"/>
          <p:cNvPicPr preferRelativeResize="0"/>
          <p:nvPr/>
        </p:nvPicPr>
        <p:blipFill rotWithShape="1">
          <a:blip r:embed="rId2">
            <a:alphaModFix/>
          </a:blip>
          <a:srcRect b="0" l="0" r="0" t="0"/>
          <a:stretch/>
        </p:blipFill>
        <p:spPr>
          <a:xfrm>
            <a:off x="645825" y="6063670"/>
            <a:ext cx="1324800" cy="447820"/>
          </a:xfrm>
          <a:prstGeom prst="rect">
            <a:avLst/>
          </a:prstGeom>
          <a:noFill/>
          <a:ln>
            <a:noFill/>
          </a:ln>
        </p:spPr>
      </p:pic>
      <p:pic>
        <p:nvPicPr>
          <p:cNvPr id="25" name="Google Shape;25;p3"/>
          <p:cNvPicPr preferRelativeResize="0"/>
          <p:nvPr/>
        </p:nvPicPr>
        <p:blipFill rotWithShape="1">
          <a:blip r:embed="rId3">
            <a:alphaModFix/>
          </a:blip>
          <a:srcRect b="0" l="0" r="0" t="0"/>
          <a:stretch/>
        </p:blipFill>
        <p:spPr>
          <a:xfrm>
            <a:off x="719716" y="1616359"/>
            <a:ext cx="2049600" cy="1008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Slide">
  <p:cSld name="Text + Image Slide">
    <p:spTree>
      <p:nvGrpSpPr>
        <p:cNvPr id="26" name="Shape 26"/>
        <p:cNvGrpSpPr/>
        <p:nvPr/>
      </p:nvGrpSpPr>
      <p:grpSpPr>
        <a:xfrm>
          <a:off x="0" y="0"/>
          <a:ext cx="0" cy="0"/>
          <a:chOff x="0" y="0"/>
          <a:chExt cx="0" cy="0"/>
        </a:xfrm>
      </p:grpSpPr>
      <p:pic>
        <p:nvPicPr>
          <p:cNvPr id="27" name="Google Shape;27;p4"/>
          <p:cNvPicPr preferRelativeResize="0"/>
          <p:nvPr/>
        </p:nvPicPr>
        <p:blipFill rotWithShape="1">
          <a:blip r:embed="rId2">
            <a:alphaModFix/>
          </a:blip>
          <a:srcRect b="0" l="0" r="0" t="0"/>
          <a:stretch/>
        </p:blipFill>
        <p:spPr>
          <a:xfrm>
            <a:off x="5334000" y="0"/>
            <a:ext cx="6858000" cy="6858000"/>
          </a:xfrm>
          <a:prstGeom prst="rect">
            <a:avLst/>
          </a:prstGeom>
          <a:noFill/>
          <a:ln>
            <a:noFill/>
          </a:ln>
        </p:spPr>
      </p:pic>
      <p:sp>
        <p:nvSpPr>
          <p:cNvPr id="28" name="Google Shape;28;p4"/>
          <p:cNvSpPr txBox="1"/>
          <p:nvPr>
            <p:ph idx="1" type="body"/>
          </p:nvPr>
        </p:nvSpPr>
        <p:spPr>
          <a:xfrm>
            <a:off x="645825" y="686125"/>
            <a:ext cx="5228502" cy="86865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231F20"/>
              </a:buClr>
              <a:buSzPts val="5500"/>
              <a:buFont typeface="Arial"/>
              <a:buNone/>
              <a:defRPr b="1" i="0" sz="5500">
                <a:solidFill>
                  <a:srgbClr val="231F20"/>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 name="Google Shape;29;p4"/>
          <p:cNvSpPr txBox="1"/>
          <p:nvPr>
            <p:ph idx="2" type="body"/>
          </p:nvPr>
        </p:nvSpPr>
        <p:spPr>
          <a:xfrm>
            <a:off x="645826" y="1695411"/>
            <a:ext cx="5228502" cy="4132301"/>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rgbClr val="000000"/>
              </a:buClr>
              <a:buSzPts val="1800"/>
              <a:buFont typeface="Arial"/>
              <a:buNone/>
              <a:defRPr sz="1800">
                <a:solidFill>
                  <a:srgbClr val="000000"/>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30" name="Google Shape;30;p4"/>
          <p:cNvPicPr preferRelativeResize="0"/>
          <p:nvPr/>
        </p:nvPicPr>
        <p:blipFill rotWithShape="1">
          <a:blip r:embed="rId3">
            <a:alphaModFix/>
          </a:blip>
          <a:srcRect b="0" l="0" r="0" t="0"/>
          <a:stretch/>
        </p:blipFill>
        <p:spPr>
          <a:xfrm>
            <a:off x="645825" y="6063670"/>
            <a:ext cx="1324800" cy="44782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Slide">
  <p:cSld name="Thank you Slide">
    <p:bg>
      <p:bgPr>
        <a:solidFill>
          <a:srgbClr val="0054A6"/>
        </a:solidFill>
      </p:bgPr>
    </p:bg>
    <p:spTree>
      <p:nvGrpSpPr>
        <p:cNvPr id="31" name="Shape 31"/>
        <p:cNvGrpSpPr/>
        <p:nvPr/>
      </p:nvGrpSpPr>
      <p:grpSpPr>
        <a:xfrm>
          <a:off x="0" y="0"/>
          <a:ext cx="0" cy="0"/>
          <a:chOff x="0" y="0"/>
          <a:chExt cx="0" cy="0"/>
        </a:xfrm>
      </p:grpSpPr>
      <p:pic>
        <p:nvPicPr>
          <p:cNvPr id="32" name="Google Shape;32;p5"/>
          <p:cNvPicPr preferRelativeResize="0"/>
          <p:nvPr/>
        </p:nvPicPr>
        <p:blipFill rotWithShape="1">
          <a:blip r:embed="rId2">
            <a:alphaModFix/>
          </a:blip>
          <a:srcRect b="0" l="0" r="0" t="0"/>
          <a:stretch/>
        </p:blipFill>
        <p:spPr>
          <a:xfrm>
            <a:off x="6379222" y="4767000"/>
            <a:ext cx="5814000" cy="2091000"/>
          </a:xfrm>
          <a:prstGeom prst="rect">
            <a:avLst/>
          </a:prstGeom>
          <a:noFill/>
          <a:ln>
            <a:noFill/>
          </a:ln>
        </p:spPr>
      </p:pic>
      <p:pic>
        <p:nvPicPr>
          <p:cNvPr id="33" name="Google Shape;33;p5"/>
          <p:cNvPicPr preferRelativeResize="0"/>
          <p:nvPr/>
        </p:nvPicPr>
        <p:blipFill rotWithShape="1">
          <a:blip r:embed="rId3">
            <a:alphaModFix/>
          </a:blip>
          <a:srcRect b="0" l="0" r="0" t="0"/>
          <a:stretch/>
        </p:blipFill>
        <p:spPr>
          <a:xfrm>
            <a:off x="655781" y="6063670"/>
            <a:ext cx="1324800" cy="447820"/>
          </a:xfrm>
          <a:prstGeom prst="rect">
            <a:avLst/>
          </a:prstGeom>
          <a:noFill/>
          <a:ln>
            <a:noFill/>
          </a:ln>
        </p:spPr>
      </p:pic>
      <p:sp>
        <p:nvSpPr>
          <p:cNvPr id="34" name="Google Shape;34;p5"/>
          <p:cNvSpPr txBox="1"/>
          <p:nvPr>
            <p:ph idx="1" type="body"/>
          </p:nvPr>
        </p:nvSpPr>
        <p:spPr>
          <a:xfrm>
            <a:off x="645825" y="686125"/>
            <a:ext cx="5228502" cy="6746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FFFFFF"/>
              </a:buClr>
              <a:buSzPts val="4000"/>
              <a:buFont typeface="Arial"/>
              <a:buNone/>
              <a:defRPr b="1" i="0" sz="4000">
                <a:solidFill>
                  <a:srgbClr val="FFFFFF"/>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5" name="Google Shape;35;p5"/>
          <p:cNvSpPr txBox="1"/>
          <p:nvPr>
            <p:ph idx="2" type="body"/>
          </p:nvPr>
        </p:nvSpPr>
        <p:spPr>
          <a:xfrm>
            <a:off x="645825" y="1476970"/>
            <a:ext cx="5228502" cy="3541064"/>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Clr>
                <a:srgbClr val="FFFFFF"/>
              </a:buClr>
              <a:buSzPts val="1800"/>
              <a:buFont typeface="Arial"/>
              <a:buNone/>
              <a:defRPr sz="1800">
                <a:solidFill>
                  <a:srgbClr val="FFFFFF"/>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5"/>
          <p:cNvSpPr txBox="1"/>
          <p:nvPr>
            <p:ph idx="3" type="body"/>
          </p:nvPr>
        </p:nvSpPr>
        <p:spPr>
          <a:xfrm>
            <a:off x="6815713" y="5425926"/>
            <a:ext cx="4527258" cy="674688"/>
          </a:xfrm>
          <a:prstGeom prst="rect">
            <a:avLst/>
          </a:prstGeom>
          <a:noFill/>
          <a:ln>
            <a:noFill/>
          </a:ln>
        </p:spPr>
        <p:txBody>
          <a:bodyPr anchorCtr="0" anchor="t" bIns="45700" lIns="91425" spcFirstLastPara="1" rIns="91425" wrap="square" tIns="45700">
            <a:noAutofit/>
          </a:bodyPr>
          <a:lstStyle>
            <a:lvl1pPr indent="-228600" lvl="0" marL="457200" algn="ctr">
              <a:lnSpc>
                <a:spcPct val="90000"/>
              </a:lnSpc>
              <a:spcBef>
                <a:spcPts val="1000"/>
              </a:spcBef>
              <a:spcAft>
                <a:spcPts val="0"/>
              </a:spcAft>
              <a:buClr>
                <a:srgbClr val="FFFFFF"/>
              </a:buClr>
              <a:buSzPts val="6000"/>
              <a:buFont typeface="Arial"/>
              <a:buNone/>
              <a:defRPr b="1" i="0" sz="6000">
                <a:solidFill>
                  <a:srgbClr val="FFFFFF"/>
                </a:solidFill>
                <a:latin typeface="Arial"/>
                <a:ea typeface="Arial"/>
                <a:cs typeface="Arial"/>
                <a:sym typeface="Arial"/>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age Breaker Slide">
  <p:cSld name="Page Breaker Slide">
    <p:bg>
      <p:bgPr>
        <a:solidFill>
          <a:srgbClr val="0054A6"/>
        </a:solidFill>
      </p:bgPr>
    </p:bg>
    <p:spTree>
      <p:nvGrpSpPr>
        <p:cNvPr id="37" name="Shape 37"/>
        <p:cNvGrpSpPr/>
        <p:nvPr/>
      </p:nvGrpSpPr>
      <p:grpSpPr>
        <a:xfrm>
          <a:off x="0" y="0"/>
          <a:ext cx="0" cy="0"/>
          <a:chOff x="0" y="0"/>
          <a:chExt cx="0" cy="0"/>
        </a:xfrm>
      </p:grpSpPr>
      <p:pic>
        <p:nvPicPr>
          <p:cNvPr id="38" name="Google Shape;38;p6"/>
          <p:cNvPicPr preferRelativeResize="0"/>
          <p:nvPr/>
        </p:nvPicPr>
        <p:blipFill rotWithShape="1">
          <a:blip r:embed="rId2">
            <a:alphaModFix/>
          </a:blip>
          <a:srcRect b="0" l="0" r="0" t="0"/>
          <a:stretch/>
        </p:blipFill>
        <p:spPr>
          <a:xfrm>
            <a:off x="655781" y="6063670"/>
            <a:ext cx="1324800" cy="447820"/>
          </a:xfrm>
          <a:prstGeom prst="rect">
            <a:avLst/>
          </a:prstGeom>
          <a:noFill/>
          <a:ln>
            <a:noFill/>
          </a:ln>
        </p:spPr>
      </p:pic>
      <p:pic>
        <p:nvPicPr>
          <p:cNvPr id="39" name="Google Shape;39;p6"/>
          <p:cNvPicPr preferRelativeResize="0"/>
          <p:nvPr/>
        </p:nvPicPr>
        <p:blipFill rotWithShape="1">
          <a:blip r:embed="rId3">
            <a:alphaModFix/>
          </a:blip>
          <a:srcRect b="0" l="0" r="0" t="0"/>
          <a:stretch/>
        </p:blipFill>
        <p:spPr>
          <a:xfrm>
            <a:off x="0" y="2224942"/>
            <a:ext cx="12193200" cy="240811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doi.org/10.6084/m9.figshare.19625166.v1"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17.jpg"/><Relationship Id="rId4" Type="http://schemas.openxmlformats.org/officeDocument/2006/relationships/image" Target="../media/image18.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 name="Shape 43"/>
        <p:cNvGrpSpPr/>
        <p:nvPr/>
      </p:nvGrpSpPr>
      <p:grpSpPr>
        <a:xfrm>
          <a:off x="0" y="0"/>
          <a:ext cx="0" cy="0"/>
          <a:chOff x="0" y="0"/>
          <a:chExt cx="0" cy="0"/>
        </a:xfrm>
      </p:grpSpPr>
      <p:sp>
        <p:nvSpPr>
          <p:cNvPr id="44" name="Google Shape;44;p7"/>
          <p:cNvSpPr txBox="1"/>
          <p:nvPr>
            <p:ph idx="10" type="dt"/>
          </p:nvPr>
        </p:nvSpPr>
        <p:spPr>
          <a:xfrm>
            <a:off x="655781" y="3434876"/>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IN"/>
              <a:t>27/12/22</a:t>
            </a:r>
            <a:endParaRPr/>
          </a:p>
        </p:txBody>
      </p:sp>
      <p:sp>
        <p:nvSpPr>
          <p:cNvPr id="45" name="Google Shape;45;p7"/>
          <p:cNvSpPr txBox="1"/>
          <p:nvPr>
            <p:ph type="ctrTitle"/>
          </p:nvPr>
        </p:nvSpPr>
        <p:spPr>
          <a:xfrm>
            <a:off x="470249" y="664417"/>
            <a:ext cx="7666586" cy="107161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0054A6"/>
              </a:buClr>
              <a:buSzPts val="5400"/>
              <a:buFont typeface="Arial"/>
              <a:buNone/>
            </a:pPr>
            <a:r>
              <a:rPr lang="en-IN" sz="5400"/>
              <a:t>OBJECT DETECTION</a:t>
            </a:r>
            <a:endParaRPr/>
          </a:p>
        </p:txBody>
      </p:sp>
      <p:sp>
        <p:nvSpPr>
          <p:cNvPr id="46" name="Google Shape;46;p7"/>
          <p:cNvSpPr txBox="1"/>
          <p:nvPr>
            <p:ph idx="1" type="subTitle"/>
          </p:nvPr>
        </p:nvSpPr>
        <p:spPr>
          <a:xfrm>
            <a:off x="568694" y="1936930"/>
            <a:ext cx="7214591" cy="904241"/>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0054A6"/>
              </a:buClr>
              <a:buSzPts val="3200"/>
              <a:buNone/>
            </a:pPr>
            <a:r>
              <a:rPr lang="en-IN" sz="3200"/>
              <a:t>CONSTRUCTION WORKERS’ SAFETY ENSURANCE</a:t>
            </a:r>
            <a:endParaRPr/>
          </a:p>
        </p:txBody>
      </p:sp>
      <p:pic>
        <p:nvPicPr>
          <p:cNvPr id="47" name="Google Shape;47;p7"/>
          <p:cNvPicPr preferRelativeResize="0"/>
          <p:nvPr/>
        </p:nvPicPr>
        <p:blipFill rotWithShape="1">
          <a:blip r:embed="rId3">
            <a:alphaModFix/>
          </a:blip>
          <a:srcRect b="0" l="0" r="0" t="0"/>
          <a:stretch/>
        </p:blipFill>
        <p:spPr>
          <a:xfrm>
            <a:off x="7500430" y="2166430"/>
            <a:ext cx="4691570" cy="469157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6"/>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355600" lvl="0" marL="457200" rtl="0" algn="l">
              <a:lnSpc>
                <a:spcPct val="90000"/>
              </a:lnSpc>
              <a:spcBef>
                <a:spcPts val="0"/>
              </a:spcBef>
              <a:spcAft>
                <a:spcPts val="0"/>
              </a:spcAft>
              <a:buClr>
                <a:srgbClr val="292929"/>
              </a:buClr>
              <a:buSzPts val="2000"/>
              <a:buFont typeface="Comic Sans MS"/>
              <a:buChar char="❏"/>
            </a:pPr>
            <a:r>
              <a:rPr i="0" lang="en-IN" sz="2000">
                <a:solidFill>
                  <a:srgbClr val="292929"/>
                </a:solidFill>
                <a:latin typeface="Comic Sans MS"/>
                <a:ea typeface="Comic Sans MS"/>
                <a:cs typeface="Comic Sans MS"/>
                <a:sym typeface="Comic Sans MS"/>
              </a:rPr>
              <a:t>CNN translates to Convolutional Neural Networks which is a very popular algorithm for image classification and typically comprises of convolution layers, activation function layers, pooling (primarily max_pooling) layers to reduce dimensionality without losing a lot of features.</a:t>
            </a:r>
            <a:endParaRPr>
              <a:latin typeface="Comic Sans MS"/>
              <a:ea typeface="Comic Sans MS"/>
              <a:cs typeface="Comic Sans MS"/>
              <a:sym typeface="Comic Sans MS"/>
            </a:endParaRPr>
          </a:p>
          <a:p>
            <a:pPr indent="-355600" lvl="0" marL="457200" rtl="0" algn="l">
              <a:lnSpc>
                <a:spcPct val="90000"/>
              </a:lnSpc>
              <a:spcBef>
                <a:spcPts val="0"/>
              </a:spcBef>
              <a:spcAft>
                <a:spcPts val="0"/>
              </a:spcAft>
              <a:buClr>
                <a:srgbClr val="292929"/>
              </a:buClr>
              <a:buSzPts val="2000"/>
              <a:buFont typeface="Comic Sans MS"/>
              <a:buChar char="❏"/>
            </a:pPr>
            <a:r>
              <a:rPr i="0" lang="en-IN" sz="2000">
                <a:solidFill>
                  <a:srgbClr val="292929"/>
                </a:solidFill>
                <a:latin typeface="Comic Sans MS"/>
                <a:ea typeface="Comic Sans MS"/>
                <a:cs typeface="Comic Sans MS"/>
                <a:sym typeface="Comic Sans MS"/>
              </a:rPr>
              <a:t>In object detection, RPN is the one true backbone and have proven to be very efficient till now. It’s purpose is to propose multiple objects that are identifiable within a particular image.</a:t>
            </a:r>
            <a:endParaRPr>
              <a:latin typeface="Comic Sans MS"/>
              <a:ea typeface="Comic Sans MS"/>
              <a:cs typeface="Comic Sans MS"/>
              <a:sym typeface="Comic Sans MS"/>
            </a:endParaRPr>
          </a:p>
          <a:p>
            <a:pPr indent="-355600" lvl="0" marL="457200" rtl="0" algn="l">
              <a:lnSpc>
                <a:spcPct val="90000"/>
              </a:lnSpc>
              <a:spcBef>
                <a:spcPts val="0"/>
              </a:spcBef>
              <a:spcAft>
                <a:spcPts val="0"/>
              </a:spcAft>
              <a:buSzPts val="2000"/>
              <a:buFont typeface="Comic Sans MS"/>
              <a:buChar char="❏"/>
            </a:pPr>
            <a:r>
              <a:rPr i="0" lang="en-IN" sz="2000">
                <a:latin typeface="Comic Sans MS"/>
                <a:ea typeface="Comic Sans MS"/>
                <a:cs typeface="Comic Sans MS"/>
                <a:sym typeface="Comic Sans MS"/>
              </a:rPr>
              <a:t>In image classification tasks, we assume that there is only </a:t>
            </a:r>
            <a:r>
              <a:rPr i="1" lang="en-IN" sz="2000">
                <a:latin typeface="Comic Sans MS"/>
                <a:ea typeface="Comic Sans MS"/>
                <a:cs typeface="Comic Sans MS"/>
                <a:sym typeface="Comic Sans MS"/>
              </a:rPr>
              <a:t>one</a:t>
            </a:r>
            <a:r>
              <a:rPr i="0" lang="en-IN" sz="2000">
                <a:latin typeface="Comic Sans MS"/>
                <a:ea typeface="Comic Sans MS"/>
                <a:cs typeface="Comic Sans MS"/>
                <a:sym typeface="Comic Sans MS"/>
              </a:rPr>
              <a:t> major object in the image and we only focus on how to recognize its category. However, there are often </a:t>
            </a:r>
            <a:r>
              <a:rPr i="1" lang="en-IN" sz="2000">
                <a:latin typeface="Comic Sans MS"/>
                <a:ea typeface="Comic Sans MS"/>
                <a:cs typeface="Comic Sans MS"/>
                <a:sym typeface="Comic Sans MS"/>
              </a:rPr>
              <a:t>multiple</a:t>
            </a:r>
            <a:r>
              <a:rPr i="0" lang="en-IN" sz="2000">
                <a:latin typeface="Comic Sans MS"/>
                <a:ea typeface="Comic Sans MS"/>
                <a:cs typeface="Comic Sans MS"/>
                <a:sym typeface="Comic Sans MS"/>
              </a:rPr>
              <a:t> objects in the image of interest. We not only want to know their categories, but also their specific positions in the image. In computer vision, we refer to such tasks as </a:t>
            </a:r>
            <a:r>
              <a:rPr i="1" lang="en-IN" sz="2000">
                <a:latin typeface="Comic Sans MS"/>
                <a:ea typeface="Comic Sans MS"/>
                <a:cs typeface="Comic Sans MS"/>
                <a:sym typeface="Comic Sans MS"/>
              </a:rPr>
              <a:t>object detection</a:t>
            </a:r>
            <a:r>
              <a:rPr i="0" lang="en-IN" sz="2000">
                <a:latin typeface="Comic Sans MS"/>
                <a:ea typeface="Comic Sans MS"/>
                <a:cs typeface="Comic Sans MS"/>
                <a:sym typeface="Comic Sans MS"/>
              </a:rPr>
              <a:t> (or </a:t>
            </a:r>
            <a:r>
              <a:rPr i="1" lang="en-IN" sz="2000">
                <a:latin typeface="Comic Sans MS"/>
                <a:ea typeface="Comic Sans MS"/>
                <a:cs typeface="Comic Sans MS"/>
                <a:sym typeface="Comic Sans MS"/>
              </a:rPr>
              <a:t>object recognition</a:t>
            </a:r>
            <a:r>
              <a:rPr i="0" lang="en-IN" sz="2000">
                <a:latin typeface="Comic Sans MS"/>
                <a:ea typeface="Comic Sans MS"/>
                <a:cs typeface="Comic Sans MS"/>
                <a:sym typeface="Comic Sans MS"/>
              </a:rPr>
              <a:t>).</a:t>
            </a:r>
            <a:endParaRPr>
              <a:latin typeface="Comic Sans MS"/>
              <a:ea typeface="Comic Sans MS"/>
              <a:cs typeface="Comic Sans MS"/>
              <a:sym typeface="Comic Sans MS"/>
            </a:endParaRPr>
          </a:p>
          <a:p>
            <a:pPr indent="0" lvl="0" marL="0" rtl="0" algn="l">
              <a:lnSpc>
                <a:spcPct val="90000"/>
              </a:lnSpc>
              <a:spcBef>
                <a:spcPts val="1000"/>
              </a:spcBef>
              <a:spcAft>
                <a:spcPts val="0"/>
              </a:spcAft>
              <a:buClr>
                <a:srgbClr val="231F20"/>
              </a:buClr>
              <a:buSzPts val="1400"/>
              <a:buFont typeface="Arial"/>
              <a:buNone/>
            </a:pPr>
            <a:r>
              <a:t/>
            </a:r>
            <a:endParaRPr sz="1400">
              <a:latin typeface="Comic Sans MS"/>
              <a:ea typeface="Comic Sans MS"/>
              <a:cs typeface="Comic Sans MS"/>
              <a:sym typeface="Comic Sans MS"/>
            </a:endParaRPr>
          </a:p>
        </p:txBody>
      </p:sp>
      <p:sp>
        <p:nvSpPr>
          <p:cNvPr id="104" name="Google Shape;104;p16"/>
          <p:cNvSpPr txBox="1"/>
          <p:nvPr>
            <p:ph idx="2" type="body"/>
          </p:nvPr>
        </p:nvSpPr>
        <p:spPr>
          <a:xfrm>
            <a:off x="645825" y="686125"/>
            <a:ext cx="5965990"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Concepts Used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7"/>
          <p:cNvSpPr txBox="1"/>
          <p:nvPr>
            <p:ph idx="1" type="body"/>
          </p:nvPr>
        </p:nvSpPr>
        <p:spPr>
          <a:xfrm>
            <a:off x="645825" y="1763297"/>
            <a:ext cx="11437318" cy="4408578"/>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0"/>
              </a:spcBef>
              <a:spcAft>
                <a:spcPts val="0"/>
              </a:spcAft>
              <a:buClr>
                <a:schemeClr val="dk1"/>
              </a:buClr>
              <a:buSzPts val="1800"/>
              <a:buFont typeface="Comic Sans MS"/>
              <a:buChar char="❏"/>
            </a:pPr>
            <a:r>
              <a:rPr b="1" i="0" lang="en-IN">
                <a:solidFill>
                  <a:schemeClr val="dk1"/>
                </a:solidFill>
                <a:latin typeface="Comic Sans MS"/>
                <a:ea typeface="Comic Sans MS"/>
                <a:cs typeface="Comic Sans MS"/>
                <a:sym typeface="Comic Sans MS"/>
              </a:rPr>
              <a:t>Image Classification</a:t>
            </a:r>
            <a:r>
              <a:rPr i="0" lang="en-IN">
                <a:solidFill>
                  <a:schemeClr val="dk1"/>
                </a:solidFill>
                <a:latin typeface="Comic Sans MS"/>
                <a:ea typeface="Comic Sans MS"/>
                <a:cs typeface="Comic Sans MS"/>
                <a:sym typeface="Comic Sans MS"/>
              </a:rPr>
              <a:t>: </a:t>
            </a:r>
            <a:r>
              <a:rPr i="1" lang="en-IN">
                <a:solidFill>
                  <a:schemeClr val="dk1"/>
                </a:solidFill>
                <a:latin typeface="Comic Sans MS"/>
                <a:ea typeface="Comic Sans MS"/>
                <a:cs typeface="Comic Sans MS"/>
                <a:sym typeface="Comic Sans MS"/>
              </a:rPr>
              <a:t>Image classification</a:t>
            </a:r>
            <a:r>
              <a:rPr i="0" lang="en-IN">
                <a:solidFill>
                  <a:schemeClr val="dk1"/>
                </a:solidFill>
                <a:latin typeface="Comic Sans MS"/>
                <a:ea typeface="Comic Sans MS"/>
                <a:cs typeface="Comic Sans MS"/>
                <a:sym typeface="Comic Sans MS"/>
              </a:rPr>
              <a:t> involves predicting the class of one object in an image. </a:t>
            </a:r>
            <a:r>
              <a:rPr i="1" lang="en-IN">
                <a:solidFill>
                  <a:schemeClr val="dk1"/>
                </a:solidFill>
                <a:latin typeface="Comic Sans MS"/>
                <a:ea typeface="Comic Sans MS"/>
                <a:cs typeface="Comic Sans MS"/>
                <a:sym typeface="Comic Sans MS"/>
              </a:rPr>
              <a:t>Object detection</a:t>
            </a:r>
            <a:r>
              <a:rPr i="0" lang="en-IN">
                <a:solidFill>
                  <a:schemeClr val="dk1"/>
                </a:solidFill>
                <a:latin typeface="Comic Sans MS"/>
                <a:ea typeface="Comic Sans MS"/>
                <a:cs typeface="Comic Sans MS"/>
                <a:sym typeface="Comic Sans MS"/>
              </a:rPr>
              <a:t> combines these two tasks and localizes and classifies one or more objects in an image.</a:t>
            </a:r>
            <a:endParaRPr>
              <a:latin typeface="Comic Sans MS"/>
              <a:ea typeface="Comic Sans MS"/>
              <a:cs typeface="Comic Sans MS"/>
              <a:sym typeface="Comic Sans MS"/>
            </a:endParaRPr>
          </a:p>
          <a:p>
            <a:pPr indent="-285750" lvl="1" marL="742950" rtl="0" algn="l">
              <a:lnSpc>
                <a:spcPct val="90000"/>
              </a:lnSpc>
              <a:spcBef>
                <a:spcPts val="500"/>
              </a:spcBef>
              <a:spcAft>
                <a:spcPts val="0"/>
              </a:spcAft>
              <a:buClr>
                <a:schemeClr val="dk1"/>
              </a:buClr>
              <a:buSzPts val="1800"/>
              <a:buFont typeface="Comic Sans MS"/>
              <a:buChar char="•"/>
            </a:pPr>
            <a:r>
              <a:rPr i="1" lang="en-IN" sz="1800">
                <a:latin typeface="Comic Sans MS"/>
                <a:ea typeface="Comic Sans MS"/>
                <a:cs typeface="Comic Sans MS"/>
                <a:sym typeface="Comic Sans MS"/>
              </a:rPr>
              <a:t>Input</a:t>
            </a:r>
            <a:r>
              <a:rPr i="0" lang="en-IN" sz="1800">
                <a:latin typeface="Comic Sans MS"/>
                <a:ea typeface="Comic Sans MS"/>
                <a:cs typeface="Comic Sans MS"/>
                <a:sym typeface="Comic Sans MS"/>
              </a:rPr>
              <a:t>: An image with a single object, such as a photograph.</a:t>
            </a:r>
            <a:endParaRPr>
              <a:latin typeface="Comic Sans MS"/>
              <a:ea typeface="Comic Sans MS"/>
              <a:cs typeface="Comic Sans MS"/>
              <a:sym typeface="Comic Sans MS"/>
            </a:endParaRPr>
          </a:p>
          <a:p>
            <a:pPr indent="-285750" lvl="1" marL="742950" rtl="0" algn="l">
              <a:lnSpc>
                <a:spcPct val="90000"/>
              </a:lnSpc>
              <a:spcBef>
                <a:spcPts val="500"/>
              </a:spcBef>
              <a:spcAft>
                <a:spcPts val="0"/>
              </a:spcAft>
              <a:buClr>
                <a:schemeClr val="dk1"/>
              </a:buClr>
              <a:buSzPts val="1800"/>
              <a:buFont typeface="Comic Sans MS"/>
              <a:buChar char="•"/>
            </a:pPr>
            <a:r>
              <a:rPr i="1" lang="en-IN" sz="1800">
                <a:latin typeface="Comic Sans MS"/>
                <a:ea typeface="Comic Sans MS"/>
                <a:cs typeface="Comic Sans MS"/>
                <a:sym typeface="Comic Sans MS"/>
              </a:rPr>
              <a:t>Output</a:t>
            </a:r>
            <a:r>
              <a:rPr i="0" lang="en-IN" sz="1800">
                <a:latin typeface="Comic Sans MS"/>
                <a:ea typeface="Comic Sans MS"/>
                <a:cs typeface="Comic Sans MS"/>
                <a:sym typeface="Comic Sans MS"/>
              </a:rPr>
              <a:t>: A class label (e.g. one or more integers that are mapped to class labels).</a:t>
            </a:r>
            <a:endParaRPr>
              <a:latin typeface="Comic Sans MS"/>
              <a:ea typeface="Comic Sans MS"/>
              <a:cs typeface="Comic Sans MS"/>
              <a:sym typeface="Comic Sans MS"/>
            </a:endParaRPr>
          </a:p>
          <a:p>
            <a:pPr indent="-342900" lvl="0" marL="457200" rtl="0" algn="l">
              <a:lnSpc>
                <a:spcPct val="90000"/>
              </a:lnSpc>
              <a:spcBef>
                <a:spcPts val="0"/>
              </a:spcBef>
              <a:spcAft>
                <a:spcPts val="0"/>
              </a:spcAft>
              <a:buClr>
                <a:schemeClr val="dk1"/>
              </a:buClr>
              <a:buSzPts val="1800"/>
              <a:buFont typeface="Comic Sans MS"/>
              <a:buChar char="❏"/>
            </a:pPr>
            <a:r>
              <a:rPr b="1" i="0" lang="en-IN">
                <a:solidFill>
                  <a:schemeClr val="dk1"/>
                </a:solidFill>
                <a:latin typeface="Comic Sans MS"/>
                <a:ea typeface="Comic Sans MS"/>
                <a:cs typeface="Comic Sans MS"/>
                <a:sym typeface="Comic Sans MS"/>
              </a:rPr>
              <a:t>Object Localization</a:t>
            </a:r>
            <a:r>
              <a:rPr i="0" lang="en-IN">
                <a:solidFill>
                  <a:schemeClr val="dk1"/>
                </a:solidFill>
                <a:latin typeface="Comic Sans MS"/>
                <a:ea typeface="Comic Sans MS"/>
                <a:cs typeface="Comic Sans MS"/>
                <a:sym typeface="Comic Sans MS"/>
              </a:rPr>
              <a:t>: Locate the presence of objects in an image and indicate their location with a bounding box.</a:t>
            </a:r>
            <a:endParaRPr>
              <a:latin typeface="Comic Sans MS"/>
              <a:ea typeface="Comic Sans MS"/>
              <a:cs typeface="Comic Sans MS"/>
              <a:sym typeface="Comic Sans MS"/>
            </a:endParaRPr>
          </a:p>
          <a:p>
            <a:pPr indent="-285750" lvl="1" marL="742950" rtl="0" algn="l">
              <a:lnSpc>
                <a:spcPct val="90000"/>
              </a:lnSpc>
              <a:spcBef>
                <a:spcPts val="500"/>
              </a:spcBef>
              <a:spcAft>
                <a:spcPts val="0"/>
              </a:spcAft>
              <a:buClr>
                <a:schemeClr val="dk1"/>
              </a:buClr>
              <a:buSzPts val="1800"/>
              <a:buFont typeface="Comic Sans MS"/>
              <a:buChar char="•"/>
            </a:pPr>
            <a:r>
              <a:rPr i="1" lang="en-IN" sz="1800">
                <a:latin typeface="Comic Sans MS"/>
                <a:ea typeface="Comic Sans MS"/>
                <a:cs typeface="Comic Sans MS"/>
                <a:sym typeface="Comic Sans MS"/>
              </a:rPr>
              <a:t>Input</a:t>
            </a:r>
            <a:r>
              <a:rPr i="0" lang="en-IN" sz="1800">
                <a:latin typeface="Comic Sans MS"/>
                <a:ea typeface="Comic Sans MS"/>
                <a:cs typeface="Comic Sans MS"/>
                <a:sym typeface="Comic Sans MS"/>
              </a:rPr>
              <a:t>: An image with one or more objects, such as a photograph.</a:t>
            </a:r>
            <a:endParaRPr>
              <a:latin typeface="Comic Sans MS"/>
              <a:ea typeface="Comic Sans MS"/>
              <a:cs typeface="Comic Sans MS"/>
              <a:sym typeface="Comic Sans MS"/>
            </a:endParaRPr>
          </a:p>
          <a:p>
            <a:pPr indent="-285750" lvl="1" marL="742950" rtl="0" algn="l">
              <a:lnSpc>
                <a:spcPct val="90000"/>
              </a:lnSpc>
              <a:spcBef>
                <a:spcPts val="500"/>
              </a:spcBef>
              <a:spcAft>
                <a:spcPts val="0"/>
              </a:spcAft>
              <a:buClr>
                <a:schemeClr val="dk1"/>
              </a:buClr>
              <a:buSzPts val="1800"/>
              <a:buFont typeface="Comic Sans MS"/>
              <a:buChar char="•"/>
            </a:pPr>
            <a:r>
              <a:rPr i="1" lang="en-IN" sz="1800">
                <a:latin typeface="Comic Sans MS"/>
                <a:ea typeface="Comic Sans MS"/>
                <a:cs typeface="Comic Sans MS"/>
                <a:sym typeface="Comic Sans MS"/>
              </a:rPr>
              <a:t>Output</a:t>
            </a:r>
            <a:r>
              <a:rPr i="0" lang="en-IN" sz="1800">
                <a:latin typeface="Comic Sans MS"/>
                <a:ea typeface="Comic Sans MS"/>
                <a:cs typeface="Comic Sans MS"/>
                <a:sym typeface="Comic Sans MS"/>
              </a:rPr>
              <a:t>: One or more bounding boxes (e.g. defined by a point, width, and height).</a:t>
            </a:r>
            <a:endParaRPr>
              <a:latin typeface="Comic Sans MS"/>
              <a:ea typeface="Comic Sans MS"/>
              <a:cs typeface="Comic Sans MS"/>
              <a:sym typeface="Comic Sans MS"/>
            </a:endParaRPr>
          </a:p>
          <a:p>
            <a:pPr indent="-342900" lvl="0" marL="457200" rtl="0" algn="l">
              <a:lnSpc>
                <a:spcPct val="90000"/>
              </a:lnSpc>
              <a:spcBef>
                <a:spcPts val="0"/>
              </a:spcBef>
              <a:spcAft>
                <a:spcPts val="0"/>
              </a:spcAft>
              <a:buClr>
                <a:schemeClr val="dk1"/>
              </a:buClr>
              <a:buSzPts val="1800"/>
              <a:buFont typeface="Comic Sans MS"/>
              <a:buChar char="❏"/>
            </a:pPr>
            <a:r>
              <a:rPr b="1" i="0" lang="en-IN">
                <a:solidFill>
                  <a:schemeClr val="dk1"/>
                </a:solidFill>
                <a:latin typeface="Comic Sans MS"/>
                <a:ea typeface="Comic Sans MS"/>
                <a:cs typeface="Comic Sans MS"/>
                <a:sym typeface="Comic Sans MS"/>
              </a:rPr>
              <a:t>Object Detection</a:t>
            </a:r>
            <a:r>
              <a:rPr i="0" lang="en-IN">
                <a:solidFill>
                  <a:schemeClr val="dk1"/>
                </a:solidFill>
                <a:latin typeface="Comic Sans MS"/>
                <a:ea typeface="Comic Sans MS"/>
                <a:cs typeface="Comic Sans MS"/>
                <a:sym typeface="Comic Sans MS"/>
              </a:rPr>
              <a:t>: Locate the presence of objects with a bounding box and types or classes of the located objects in an image.</a:t>
            </a:r>
            <a:endParaRPr>
              <a:latin typeface="Comic Sans MS"/>
              <a:ea typeface="Comic Sans MS"/>
              <a:cs typeface="Comic Sans MS"/>
              <a:sym typeface="Comic Sans MS"/>
            </a:endParaRPr>
          </a:p>
          <a:p>
            <a:pPr indent="-285750" lvl="1" marL="742950" rtl="0" algn="l">
              <a:lnSpc>
                <a:spcPct val="90000"/>
              </a:lnSpc>
              <a:spcBef>
                <a:spcPts val="500"/>
              </a:spcBef>
              <a:spcAft>
                <a:spcPts val="0"/>
              </a:spcAft>
              <a:buClr>
                <a:schemeClr val="dk1"/>
              </a:buClr>
              <a:buSzPts val="1800"/>
              <a:buFont typeface="Comic Sans MS"/>
              <a:buChar char="•"/>
            </a:pPr>
            <a:r>
              <a:rPr i="1" lang="en-IN" sz="1800">
                <a:latin typeface="Comic Sans MS"/>
                <a:ea typeface="Comic Sans MS"/>
                <a:cs typeface="Comic Sans MS"/>
                <a:sym typeface="Comic Sans MS"/>
              </a:rPr>
              <a:t>Input</a:t>
            </a:r>
            <a:r>
              <a:rPr i="0" lang="en-IN" sz="1800">
                <a:latin typeface="Comic Sans MS"/>
                <a:ea typeface="Comic Sans MS"/>
                <a:cs typeface="Comic Sans MS"/>
                <a:sym typeface="Comic Sans MS"/>
              </a:rPr>
              <a:t>: An image with one or more objects, such as a photograph.</a:t>
            </a:r>
            <a:endParaRPr>
              <a:latin typeface="Comic Sans MS"/>
              <a:ea typeface="Comic Sans MS"/>
              <a:cs typeface="Comic Sans MS"/>
              <a:sym typeface="Comic Sans MS"/>
            </a:endParaRPr>
          </a:p>
          <a:p>
            <a:pPr indent="-285750" lvl="1" marL="742950" rtl="0" algn="l">
              <a:lnSpc>
                <a:spcPct val="90000"/>
              </a:lnSpc>
              <a:spcBef>
                <a:spcPts val="500"/>
              </a:spcBef>
              <a:spcAft>
                <a:spcPts val="0"/>
              </a:spcAft>
              <a:buClr>
                <a:schemeClr val="dk1"/>
              </a:buClr>
              <a:buSzPts val="1800"/>
              <a:buFont typeface="Comic Sans MS"/>
              <a:buChar char="•"/>
            </a:pPr>
            <a:r>
              <a:rPr i="1" lang="en-IN" sz="1800">
                <a:latin typeface="Comic Sans MS"/>
                <a:ea typeface="Comic Sans MS"/>
                <a:cs typeface="Comic Sans MS"/>
                <a:sym typeface="Comic Sans MS"/>
              </a:rPr>
              <a:t>Output</a:t>
            </a:r>
            <a:r>
              <a:rPr i="0" lang="en-IN" sz="1800">
                <a:latin typeface="Comic Sans MS"/>
                <a:ea typeface="Comic Sans MS"/>
                <a:cs typeface="Comic Sans MS"/>
                <a:sym typeface="Comic Sans MS"/>
              </a:rPr>
              <a:t>: One or more bounding boxes (e.g. defined by a point, width, and height), and a class label for each bounding box.</a:t>
            </a:r>
            <a:endParaRPr>
              <a:latin typeface="Comic Sans MS"/>
              <a:ea typeface="Comic Sans MS"/>
              <a:cs typeface="Comic Sans MS"/>
              <a:sym typeface="Comic Sans MS"/>
            </a:endParaRPr>
          </a:p>
          <a:p>
            <a:pPr indent="0" lvl="0" marL="0" rtl="0" algn="l">
              <a:lnSpc>
                <a:spcPct val="90000"/>
              </a:lnSpc>
              <a:spcBef>
                <a:spcPts val="1000"/>
              </a:spcBef>
              <a:spcAft>
                <a:spcPts val="0"/>
              </a:spcAft>
              <a:buClr>
                <a:srgbClr val="231F20"/>
              </a:buClr>
              <a:buSzPts val="1800"/>
              <a:buFont typeface="Arial"/>
              <a:buNone/>
            </a:pPr>
            <a:r>
              <a:t/>
            </a:r>
            <a:endParaRPr>
              <a:latin typeface="Comic Sans MS"/>
              <a:ea typeface="Comic Sans MS"/>
              <a:cs typeface="Comic Sans MS"/>
              <a:sym typeface="Comic Sans MS"/>
            </a:endParaRPr>
          </a:p>
        </p:txBody>
      </p:sp>
      <p:sp>
        <p:nvSpPr>
          <p:cNvPr id="110" name="Google Shape;110;p17"/>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Concepts Used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381000" lvl="0" marL="457200" rtl="0" algn="l">
              <a:lnSpc>
                <a:spcPct val="90000"/>
              </a:lnSpc>
              <a:spcBef>
                <a:spcPts val="0"/>
              </a:spcBef>
              <a:spcAft>
                <a:spcPts val="0"/>
              </a:spcAft>
              <a:buSzPts val="2400"/>
              <a:buFont typeface="Comic Sans MS"/>
              <a:buChar char="❏"/>
            </a:pPr>
            <a:r>
              <a:rPr lang="en-IN" sz="2400">
                <a:latin typeface="Comic Sans MS"/>
                <a:ea typeface="Comic Sans MS"/>
                <a:cs typeface="Comic Sans MS"/>
                <a:sym typeface="Comic Sans MS"/>
              </a:rPr>
              <a:t>A simple object detection dataset contains images along with their annotations. The annotations contain metadata which means they have data which can help us recognize which image contains what objects and where.</a:t>
            </a:r>
            <a:endParaRPr sz="2400">
              <a:latin typeface="Comic Sans MS"/>
              <a:ea typeface="Comic Sans MS"/>
              <a:cs typeface="Comic Sans MS"/>
              <a:sym typeface="Comic Sans MS"/>
            </a:endParaRPr>
          </a:p>
          <a:p>
            <a:pPr indent="-381000" lvl="0" marL="457200" rtl="0" algn="l">
              <a:lnSpc>
                <a:spcPct val="90000"/>
              </a:lnSpc>
              <a:spcBef>
                <a:spcPts val="0"/>
              </a:spcBef>
              <a:spcAft>
                <a:spcPts val="0"/>
              </a:spcAft>
              <a:buSzPts val="2400"/>
              <a:buFont typeface="Comic Sans MS"/>
              <a:buChar char="❏"/>
            </a:pPr>
            <a:r>
              <a:rPr lang="en-IN" sz="2400">
                <a:latin typeface="Comic Sans MS"/>
                <a:ea typeface="Comic Sans MS"/>
                <a:cs typeface="Comic Sans MS"/>
                <a:sym typeface="Comic Sans MS"/>
              </a:rPr>
              <a:t>Annotations can be in different formats based on the dataset collector but they can be standardized into a format known as Pascal VOC XML. Through this format it becomes easier to convert the dataset for model training.</a:t>
            </a:r>
            <a:endParaRPr sz="2400">
              <a:latin typeface="Comic Sans MS"/>
              <a:ea typeface="Comic Sans MS"/>
              <a:cs typeface="Comic Sans MS"/>
              <a:sym typeface="Comic Sans MS"/>
            </a:endParaRPr>
          </a:p>
          <a:p>
            <a:pPr indent="0" lvl="0" marL="0" rtl="0" algn="l">
              <a:lnSpc>
                <a:spcPct val="90000"/>
              </a:lnSpc>
              <a:spcBef>
                <a:spcPts val="1000"/>
              </a:spcBef>
              <a:spcAft>
                <a:spcPts val="0"/>
              </a:spcAft>
              <a:buNone/>
            </a:pPr>
            <a:r>
              <a:t/>
            </a:r>
            <a:endParaRPr sz="2400">
              <a:latin typeface="Comic Sans MS"/>
              <a:ea typeface="Comic Sans MS"/>
              <a:cs typeface="Comic Sans MS"/>
              <a:sym typeface="Comic Sans MS"/>
            </a:endParaRPr>
          </a:p>
        </p:txBody>
      </p:sp>
      <p:sp>
        <p:nvSpPr>
          <p:cNvPr id="116" name="Google Shape;116;p18"/>
          <p:cNvSpPr txBox="1"/>
          <p:nvPr>
            <p:ph idx="2" type="body"/>
          </p:nvPr>
        </p:nvSpPr>
        <p:spPr>
          <a:xfrm>
            <a:off x="645824" y="686125"/>
            <a:ext cx="6233277"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Our Data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342900" lvl="0" marL="457200" rtl="0" algn="l">
              <a:spcBef>
                <a:spcPts val="0"/>
              </a:spcBef>
              <a:spcAft>
                <a:spcPts val="0"/>
              </a:spcAft>
              <a:buSzPts val="1800"/>
              <a:buFont typeface="Comic Sans MS"/>
              <a:buChar char="❏"/>
            </a:pPr>
            <a:r>
              <a:rPr lang="en-IN">
                <a:latin typeface="Comic Sans MS"/>
                <a:ea typeface="Comic Sans MS"/>
                <a:cs typeface="Comic Sans MS"/>
                <a:sym typeface="Comic Sans MS"/>
              </a:rPr>
              <a:t>The dataset used is Pictor which is benchmark dataset and has been used by multiple research papers. This dataset is not in Pascal VOC and must be converted through pre-processor.</a:t>
            </a:r>
            <a:endParaRPr>
              <a:latin typeface="Comic Sans MS"/>
              <a:ea typeface="Comic Sans MS"/>
              <a:cs typeface="Comic Sans MS"/>
              <a:sym typeface="Comic Sans MS"/>
            </a:endParaRPr>
          </a:p>
          <a:p>
            <a:pPr indent="-342900" lvl="0" marL="457200" rtl="0" algn="l">
              <a:lnSpc>
                <a:spcPct val="90000"/>
              </a:lnSpc>
              <a:spcBef>
                <a:spcPts val="0"/>
              </a:spcBef>
              <a:spcAft>
                <a:spcPts val="0"/>
              </a:spcAft>
              <a:buSzPts val="1800"/>
              <a:buFont typeface="Comic Sans MS"/>
              <a:buChar char="❏"/>
            </a:pPr>
            <a:r>
              <a:rPr lang="en-IN">
                <a:latin typeface="Comic Sans MS"/>
                <a:ea typeface="Comic Sans MS"/>
                <a:cs typeface="Comic Sans MS"/>
                <a:sym typeface="Comic Sans MS"/>
              </a:rPr>
              <a:t>The dataset we used is Pictor-V3.It contains 774crowd sourced images and 698 web-mined images. In total they contain about 4,700 instances of workers.</a:t>
            </a:r>
            <a:endParaRPr>
              <a:latin typeface="Comic Sans MS"/>
              <a:ea typeface="Comic Sans MS"/>
              <a:cs typeface="Comic Sans MS"/>
              <a:sym typeface="Comic Sans MS"/>
            </a:endParaRPr>
          </a:p>
          <a:p>
            <a:pPr indent="-342900" lvl="0" marL="457200" rtl="0" algn="l">
              <a:lnSpc>
                <a:spcPct val="90000"/>
              </a:lnSpc>
              <a:spcBef>
                <a:spcPts val="0"/>
              </a:spcBef>
              <a:spcAft>
                <a:spcPts val="0"/>
              </a:spcAft>
              <a:buSzPts val="1800"/>
              <a:buFont typeface="Comic Sans MS"/>
              <a:buChar char="❏"/>
            </a:pPr>
            <a:r>
              <a:rPr lang="en-IN">
                <a:latin typeface="Comic Sans MS"/>
                <a:ea typeface="Comic Sans MS"/>
                <a:cs typeface="Comic Sans MS"/>
                <a:sym typeface="Comic Sans MS"/>
              </a:rPr>
              <a:t>The dataset contains annotations in text form which needs to be processed into TensorFlow record format. Other than that the training pipeline is setup along with data augmentation techniques like Horizontal flip and Random cropping.</a:t>
            </a:r>
            <a:endParaRPr>
              <a:latin typeface="Comic Sans MS"/>
              <a:ea typeface="Comic Sans MS"/>
              <a:cs typeface="Comic Sans MS"/>
              <a:sym typeface="Comic Sans MS"/>
            </a:endParaRPr>
          </a:p>
          <a:p>
            <a:pPr indent="-342900" lvl="0" marL="457200" rtl="0" algn="l">
              <a:lnSpc>
                <a:spcPct val="90000"/>
              </a:lnSpc>
              <a:spcBef>
                <a:spcPts val="0"/>
              </a:spcBef>
              <a:spcAft>
                <a:spcPts val="0"/>
              </a:spcAft>
              <a:buSzPts val="1800"/>
              <a:buFont typeface="Comic Sans MS"/>
              <a:buChar char="❏"/>
            </a:pPr>
            <a:r>
              <a:rPr lang="en-IN">
                <a:latin typeface="Comic Sans MS"/>
                <a:ea typeface="Comic Sans MS"/>
                <a:cs typeface="Comic Sans MS"/>
                <a:sym typeface="Comic Sans MS"/>
              </a:rPr>
              <a:t>This study also created a novel dataset named CHVG(four colored hardhats, vest, safety glass) containing eight different classes, including four colored hardhats, vest, safety glass, person body, and person head)</a:t>
            </a:r>
            <a:endParaRPr>
              <a:latin typeface="Comic Sans MS"/>
              <a:ea typeface="Comic Sans MS"/>
              <a:cs typeface="Comic Sans MS"/>
              <a:sym typeface="Comic Sans MS"/>
            </a:endParaRPr>
          </a:p>
          <a:p>
            <a:pPr indent="-342900" lvl="0" marL="457200" rtl="0" algn="l">
              <a:lnSpc>
                <a:spcPct val="90000"/>
              </a:lnSpc>
              <a:spcBef>
                <a:spcPts val="0"/>
              </a:spcBef>
              <a:spcAft>
                <a:spcPts val="0"/>
              </a:spcAft>
              <a:buSzPts val="1800"/>
              <a:buFont typeface="Comic Sans MS"/>
              <a:buChar char="❏"/>
            </a:pPr>
            <a:r>
              <a:rPr lang="en-IN">
                <a:latin typeface="Comic Sans MS"/>
                <a:ea typeface="Comic Sans MS"/>
                <a:cs typeface="Comic Sans MS"/>
                <a:sym typeface="Comic Sans MS"/>
              </a:rPr>
              <a:t>The dataset contains 1,699 images and corresponding annotations of these eight classes.</a:t>
            </a:r>
            <a:endParaRPr>
              <a:latin typeface="Comic Sans MS"/>
              <a:ea typeface="Comic Sans MS"/>
              <a:cs typeface="Comic Sans MS"/>
              <a:sym typeface="Comic Sans MS"/>
            </a:endParaRPr>
          </a:p>
          <a:p>
            <a:pPr indent="-342900" lvl="0" marL="457200" rtl="0" algn="l">
              <a:lnSpc>
                <a:spcPct val="90000"/>
              </a:lnSpc>
              <a:spcBef>
                <a:spcPts val="0"/>
              </a:spcBef>
              <a:spcAft>
                <a:spcPts val="0"/>
              </a:spcAft>
              <a:buSzPts val="1800"/>
              <a:buFont typeface="Comic Sans MS"/>
              <a:buChar char="❏"/>
            </a:pPr>
            <a:r>
              <a:rPr lang="en-IN">
                <a:latin typeface="Comic Sans MS"/>
                <a:ea typeface="Comic Sans MS"/>
                <a:cs typeface="Comic Sans MS"/>
                <a:sym typeface="Comic Sans MS"/>
              </a:rPr>
              <a:t>T</a:t>
            </a:r>
            <a:r>
              <a:rPr lang="en-IN">
                <a:latin typeface="Comic Sans MS"/>
                <a:ea typeface="Comic Sans MS"/>
                <a:cs typeface="Comic Sans MS"/>
                <a:sym typeface="Comic Sans MS"/>
              </a:rPr>
              <a:t>he image size of the dataset is 640 × 640. The dataset can be found </a:t>
            </a:r>
            <a:r>
              <a:rPr lang="en-IN" u="sng">
                <a:solidFill>
                  <a:schemeClr val="hlink"/>
                </a:solidFill>
                <a:latin typeface="Comic Sans MS"/>
                <a:ea typeface="Comic Sans MS"/>
                <a:cs typeface="Comic Sans MS"/>
                <a:sym typeface="Comic Sans MS"/>
                <a:hlinkClick r:id="rId3"/>
              </a:rPr>
              <a:t>https://doi.org/10.6084/m9.figshare.19625166.v1</a:t>
            </a:r>
            <a:endParaRPr>
              <a:latin typeface="Comic Sans MS"/>
              <a:ea typeface="Comic Sans MS"/>
              <a:cs typeface="Comic Sans MS"/>
              <a:sym typeface="Comic Sans MS"/>
            </a:endParaRPr>
          </a:p>
          <a:p>
            <a:pPr indent="0" lvl="0" marL="457200" rtl="0" algn="l">
              <a:lnSpc>
                <a:spcPct val="90000"/>
              </a:lnSpc>
              <a:spcBef>
                <a:spcPts val="1000"/>
              </a:spcBef>
              <a:spcAft>
                <a:spcPts val="0"/>
              </a:spcAft>
              <a:buNone/>
            </a:pPr>
            <a:r>
              <a:t/>
            </a:r>
            <a:endParaRPr/>
          </a:p>
        </p:txBody>
      </p:sp>
      <p:sp>
        <p:nvSpPr>
          <p:cNvPr id="122" name="Google Shape;122;p19"/>
          <p:cNvSpPr txBox="1"/>
          <p:nvPr>
            <p:ph idx="2" type="body"/>
          </p:nvPr>
        </p:nvSpPr>
        <p:spPr>
          <a:xfrm>
            <a:off x="645824" y="686125"/>
            <a:ext cx="8723259"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How we Processed Data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231F20"/>
              </a:buClr>
              <a:buSzPts val="2800"/>
              <a:buFont typeface="Krungthep"/>
              <a:buNone/>
            </a:pPr>
            <a:r>
              <a:rPr b="1" lang="en-IN" sz="3000" u="sng">
                <a:latin typeface="Comic Sans MS"/>
                <a:ea typeface="Comic Sans MS"/>
                <a:cs typeface="Comic Sans MS"/>
                <a:sym typeface="Comic Sans MS"/>
              </a:rPr>
              <a:t>Single Shot detector(SSD)</a:t>
            </a:r>
            <a:endParaRPr sz="2000">
              <a:latin typeface="Comic Sans MS"/>
              <a:ea typeface="Comic Sans MS"/>
              <a:cs typeface="Comic Sans MS"/>
              <a:sym typeface="Comic Sans MS"/>
            </a:endParaRPr>
          </a:p>
          <a:p>
            <a:pPr indent="-298450" lvl="0" marL="285750" rtl="0" algn="l">
              <a:lnSpc>
                <a:spcPct val="90000"/>
              </a:lnSpc>
              <a:spcBef>
                <a:spcPts val="1000"/>
              </a:spcBef>
              <a:spcAft>
                <a:spcPts val="0"/>
              </a:spcAft>
              <a:buClr>
                <a:srgbClr val="231F20"/>
              </a:buClr>
              <a:buSzPts val="2000"/>
              <a:buFont typeface="Comic Sans MS"/>
              <a:buChar char="❏"/>
            </a:pPr>
            <a:r>
              <a:rPr lang="en-IN" sz="2000">
                <a:latin typeface="Comic Sans MS"/>
                <a:ea typeface="Comic Sans MS"/>
                <a:cs typeface="Comic Sans MS"/>
                <a:sym typeface="Comic Sans MS"/>
              </a:rPr>
              <a:t>In this algorithm, the image is passed to RESNET50,which is a CNN architecture. This gives us a feature map of the bounding boxes.</a:t>
            </a:r>
            <a:endParaRPr sz="2000">
              <a:latin typeface="Comic Sans MS"/>
              <a:ea typeface="Comic Sans MS"/>
              <a:cs typeface="Comic Sans MS"/>
              <a:sym typeface="Comic Sans MS"/>
            </a:endParaRPr>
          </a:p>
          <a:p>
            <a:pPr indent="-298450" lvl="0" marL="285750" rtl="0" algn="l">
              <a:lnSpc>
                <a:spcPct val="90000"/>
              </a:lnSpc>
              <a:spcBef>
                <a:spcPts val="1000"/>
              </a:spcBef>
              <a:spcAft>
                <a:spcPts val="0"/>
              </a:spcAft>
              <a:buClr>
                <a:srgbClr val="231F20"/>
              </a:buClr>
              <a:buSzPts val="2000"/>
              <a:buFont typeface="Comic Sans MS"/>
              <a:buChar char="❏"/>
            </a:pPr>
            <a:r>
              <a:rPr lang="en-IN" sz="2000">
                <a:latin typeface="Comic Sans MS"/>
                <a:ea typeface="Comic Sans MS"/>
                <a:cs typeface="Comic Sans MS"/>
                <a:sym typeface="Comic Sans MS"/>
              </a:rPr>
              <a:t>The SSD consists of 6 convolutional layers which creates 8,732 bounding boxes for each object. As we are forming a large number of bounding boxes there can a scenario of intersection. To avoid this intersection so we use non-max suppression to remove the duplicates and choose the top 200 bounding boxes.</a:t>
            </a:r>
            <a:endParaRPr sz="2000">
              <a:latin typeface="Comic Sans MS"/>
              <a:ea typeface="Comic Sans MS"/>
              <a:cs typeface="Comic Sans MS"/>
              <a:sym typeface="Comic Sans MS"/>
            </a:endParaRPr>
          </a:p>
          <a:p>
            <a:pPr indent="-298450" lvl="0" marL="285750" rtl="0" algn="l">
              <a:lnSpc>
                <a:spcPct val="90000"/>
              </a:lnSpc>
              <a:spcBef>
                <a:spcPts val="1000"/>
              </a:spcBef>
              <a:spcAft>
                <a:spcPts val="0"/>
              </a:spcAft>
              <a:buClr>
                <a:srgbClr val="231F20"/>
              </a:buClr>
              <a:buSzPts val="2000"/>
              <a:buFont typeface="Comic Sans MS"/>
              <a:buChar char="❏"/>
            </a:pPr>
            <a:r>
              <a:rPr lang="en-IN" sz="2000">
                <a:latin typeface="Comic Sans MS"/>
                <a:ea typeface="Comic Sans MS"/>
                <a:cs typeface="Comic Sans MS"/>
                <a:sym typeface="Comic Sans MS"/>
              </a:rPr>
              <a:t>Now we compare the bounding boxes with brown truth box in order to measure the intersection of over union which determines how much of the bounding box overlaps with the ground truth box.</a:t>
            </a:r>
            <a:endParaRPr sz="2000">
              <a:latin typeface="Comic Sans MS"/>
              <a:ea typeface="Comic Sans MS"/>
              <a:cs typeface="Comic Sans MS"/>
              <a:sym typeface="Comic Sans MS"/>
            </a:endParaRPr>
          </a:p>
          <a:p>
            <a:pPr indent="-298450" lvl="0" marL="285750" rtl="0" algn="l">
              <a:lnSpc>
                <a:spcPct val="90000"/>
              </a:lnSpc>
              <a:spcBef>
                <a:spcPts val="1000"/>
              </a:spcBef>
              <a:spcAft>
                <a:spcPts val="0"/>
              </a:spcAft>
              <a:buClr>
                <a:srgbClr val="231F20"/>
              </a:buClr>
              <a:buSzPts val="2000"/>
              <a:buFont typeface="Comic Sans MS"/>
              <a:buChar char="❏"/>
            </a:pPr>
            <a:r>
              <a:rPr lang="en-IN" sz="2000">
                <a:latin typeface="Comic Sans MS"/>
                <a:ea typeface="Comic Sans MS"/>
                <a:cs typeface="Comic Sans MS"/>
                <a:sym typeface="Comic Sans MS"/>
              </a:rPr>
              <a:t>The bounding box with highest IOU is considered as a part of the result.</a:t>
            </a:r>
            <a:endParaRPr sz="2000">
              <a:latin typeface="Comic Sans MS"/>
              <a:ea typeface="Comic Sans MS"/>
              <a:cs typeface="Comic Sans MS"/>
              <a:sym typeface="Comic Sans MS"/>
            </a:endParaRPr>
          </a:p>
        </p:txBody>
      </p:sp>
      <p:sp>
        <p:nvSpPr>
          <p:cNvPr id="128" name="Google Shape;128;p20"/>
          <p:cNvSpPr txBox="1"/>
          <p:nvPr>
            <p:ph idx="2" type="body"/>
          </p:nvPr>
        </p:nvSpPr>
        <p:spPr>
          <a:xfrm>
            <a:off x="645824" y="686125"/>
            <a:ext cx="8723259"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Algorithm Used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1"/>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231F20"/>
              </a:buClr>
              <a:buSzPts val="2400"/>
              <a:buFont typeface="Krungthep"/>
              <a:buNone/>
            </a:pPr>
            <a:r>
              <a:rPr b="1" lang="en-IN" sz="2600" u="sng">
                <a:latin typeface="Comic Sans MS"/>
                <a:ea typeface="Comic Sans MS"/>
                <a:cs typeface="Comic Sans MS"/>
                <a:sym typeface="Comic Sans MS"/>
              </a:rPr>
              <a:t>Faster R-CNN</a:t>
            </a:r>
            <a:endParaRPr sz="2000">
              <a:latin typeface="Comic Sans MS"/>
              <a:ea typeface="Comic Sans MS"/>
              <a:cs typeface="Comic Sans MS"/>
              <a:sym typeface="Comic Sans MS"/>
            </a:endParaRPr>
          </a:p>
          <a:p>
            <a:pPr indent="-298450" lvl="0" marL="285750" rtl="0" algn="l">
              <a:lnSpc>
                <a:spcPct val="90000"/>
              </a:lnSpc>
              <a:spcBef>
                <a:spcPts val="1000"/>
              </a:spcBef>
              <a:spcAft>
                <a:spcPts val="0"/>
              </a:spcAft>
              <a:buClr>
                <a:srgbClr val="231F20"/>
              </a:buClr>
              <a:buSzPts val="2000"/>
              <a:buFont typeface="Comic Sans MS"/>
              <a:buChar char="❏"/>
            </a:pPr>
            <a:r>
              <a:rPr lang="en-IN" sz="2000">
                <a:latin typeface="Comic Sans MS"/>
                <a:ea typeface="Comic Sans MS"/>
                <a:cs typeface="Comic Sans MS"/>
                <a:sym typeface="Comic Sans MS"/>
              </a:rPr>
              <a:t>In this algorithm, first we pass the image to the region proposal network which will differentiate the foreground from the background and in turn determine the corresponding bounding boxes.</a:t>
            </a:r>
            <a:endParaRPr sz="2000">
              <a:latin typeface="Comic Sans MS"/>
              <a:ea typeface="Comic Sans MS"/>
              <a:cs typeface="Comic Sans MS"/>
              <a:sym typeface="Comic Sans MS"/>
            </a:endParaRPr>
          </a:p>
          <a:p>
            <a:pPr indent="-298450" lvl="0" marL="285750" rtl="0" algn="l">
              <a:lnSpc>
                <a:spcPct val="90000"/>
              </a:lnSpc>
              <a:spcBef>
                <a:spcPts val="1000"/>
              </a:spcBef>
              <a:spcAft>
                <a:spcPts val="0"/>
              </a:spcAft>
              <a:buClr>
                <a:srgbClr val="231F20"/>
              </a:buClr>
              <a:buSzPts val="2000"/>
              <a:buFont typeface="Comic Sans MS"/>
              <a:buChar char="❏"/>
            </a:pPr>
            <a:r>
              <a:rPr lang="en-IN" sz="2000">
                <a:latin typeface="Comic Sans MS"/>
                <a:ea typeface="Comic Sans MS"/>
                <a:cs typeface="Comic Sans MS"/>
                <a:sym typeface="Comic Sans MS"/>
              </a:rPr>
              <a:t>Steps within the RPN are as follows:</a:t>
            </a:r>
            <a:endParaRPr sz="2000">
              <a:latin typeface="Comic Sans MS"/>
              <a:ea typeface="Comic Sans MS"/>
              <a:cs typeface="Comic Sans MS"/>
              <a:sym typeface="Comic Sans MS"/>
            </a:endParaRPr>
          </a:p>
          <a:p>
            <a:pPr indent="-412750" lvl="0" marL="400050" rtl="0" algn="l">
              <a:lnSpc>
                <a:spcPct val="90000"/>
              </a:lnSpc>
              <a:spcBef>
                <a:spcPts val="1000"/>
              </a:spcBef>
              <a:spcAft>
                <a:spcPts val="0"/>
              </a:spcAft>
              <a:buClr>
                <a:srgbClr val="231F20"/>
              </a:buClr>
              <a:buSzPts val="2000"/>
              <a:buFont typeface="Comic Sans MS"/>
              <a:buAutoNum type="romanLcPeriod"/>
            </a:pPr>
            <a:r>
              <a:rPr lang="en-IN" sz="2000">
                <a:latin typeface="Comic Sans MS"/>
                <a:ea typeface="Comic Sans MS"/>
                <a:cs typeface="Comic Sans MS"/>
                <a:sym typeface="Comic Sans MS"/>
              </a:rPr>
              <a:t>Generation of anchor boxes-Anchor boxes are the bounding boxes which determine where the object is in the image.</a:t>
            </a:r>
            <a:endParaRPr sz="2000">
              <a:latin typeface="Comic Sans MS"/>
              <a:ea typeface="Comic Sans MS"/>
              <a:cs typeface="Comic Sans MS"/>
              <a:sym typeface="Comic Sans MS"/>
            </a:endParaRPr>
          </a:p>
          <a:p>
            <a:pPr indent="-412750" lvl="0" marL="400050" rtl="0" algn="l">
              <a:lnSpc>
                <a:spcPct val="90000"/>
              </a:lnSpc>
              <a:spcBef>
                <a:spcPts val="1000"/>
              </a:spcBef>
              <a:spcAft>
                <a:spcPts val="0"/>
              </a:spcAft>
              <a:buClr>
                <a:srgbClr val="231F20"/>
              </a:buClr>
              <a:buSzPts val="2000"/>
              <a:buFont typeface="Comic Sans MS"/>
              <a:buAutoNum type="romanLcPeriod"/>
            </a:pPr>
            <a:r>
              <a:rPr lang="en-IN" sz="2000">
                <a:latin typeface="Comic Sans MS"/>
                <a:ea typeface="Comic Sans MS"/>
                <a:cs typeface="Comic Sans MS"/>
                <a:sym typeface="Comic Sans MS"/>
              </a:rPr>
              <a:t>This network uses anchor boxes of various sizes in order to determine the object better. These bounding boxes are then compared with the ground truth box to determine the IOU.</a:t>
            </a:r>
            <a:endParaRPr sz="2000">
              <a:latin typeface="Comic Sans MS"/>
              <a:ea typeface="Comic Sans MS"/>
              <a:cs typeface="Comic Sans MS"/>
              <a:sym typeface="Comic Sans MS"/>
            </a:endParaRPr>
          </a:p>
          <a:p>
            <a:pPr indent="-412750" lvl="0" marL="400050" rtl="0" algn="l">
              <a:lnSpc>
                <a:spcPct val="90000"/>
              </a:lnSpc>
              <a:spcBef>
                <a:spcPts val="1000"/>
              </a:spcBef>
              <a:spcAft>
                <a:spcPts val="0"/>
              </a:spcAft>
              <a:buClr>
                <a:srgbClr val="231F20"/>
              </a:buClr>
              <a:buSzPts val="2000"/>
              <a:buFont typeface="Comic Sans MS"/>
              <a:buAutoNum type="romanLcPeriod"/>
            </a:pPr>
            <a:r>
              <a:rPr lang="en-IN" sz="2000">
                <a:latin typeface="Comic Sans MS"/>
                <a:ea typeface="Comic Sans MS"/>
                <a:cs typeface="Comic Sans MS"/>
                <a:sym typeface="Comic Sans MS"/>
              </a:rPr>
              <a:t>All those bounding boxes which have an IOU&gt;0.5 are categorized as foreground while the rest are categorized as background.</a:t>
            </a:r>
            <a:endParaRPr sz="2000">
              <a:latin typeface="Comic Sans MS"/>
              <a:ea typeface="Comic Sans MS"/>
              <a:cs typeface="Comic Sans MS"/>
              <a:sym typeface="Comic Sans MS"/>
            </a:endParaRPr>
          </a:p>
        </p:txBody>
      </p:sp>
      <p:sp>
        <p:nvSpPr>
          <p:cNvPr id="134" name="Google Shape;134;p21"/>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Algorithm Used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2"/>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133350" lvl="0" marL="0" rtl="0" algn="l">
              <a:lnSpc>
                <a:spcPct val="90000"/>
              </a:lnSpc>
              <a:spcBef>
                <a:spcPts val="0"/>
              </a:spcBef>
              <a:spcAft>
                <a:spcPts val="0"/>
              </a:spcAft>
              <a:buSzPts val="2100"/>
              <a:buFont typeface="Comic Sans MS"/>
              <a:buChar char="❏"/>
            </a:pPr>
            <a:r>
              <a:rPr lang="en-IN" sz="2100">
                <a:latin typeface="Comic Sans MS"/>
                <a:ea typeface="Comic Sans MS"/>
                <a:cs typeface="Comic Sans MS"/>
                <a:sym typeface="Comic Sans MS"/>
              </a:rPr>
              <a:t>v. Those boxes which are categorized as foreground are sent to Region Proposal layer such as RESNET50.This layer gives us the feature map of the respective bounding boxes which the output of RPN.</a:t>
            </a:r>
            <a:endParaRPr sz="2100">
              <a:latin typeface="Comic Sans MS"/>
              <a:ea typeface="Comic Sans MS"/>
              <a:cs typeface="Comic Sans MS"/>
              <a:sym typeface="Comic Sans MS"/>
            </a:endParaRPr>
          </a:p>
          <a:p>
            <a:pPr indent="-304800" lvl="0" marL="285750" rtl="0" algn="l">
              <a:lnSpc>
                <a:spcPct val="90000"/>
              </a:lnSpc>
              <a:spcBef>
                <a:spcPts val="1000"/>
              </a:spcBef>
              <a:spcAft>
                <a:spcPts val="0"/>
              </a:spcAft>
              <a:buClr>
                <a:srgbClr val="231F20"/>
              </a:buClr>
              <a:buSzPts val="2100"/>
              <a:buFont typeface="Comic Sans MS"/>
              <a:buChar char="❏"/>
            </a:pPr>
            <a:r>
              <a:rPr lang="en-IN" sz="2100">
                <a:latin typeface="Comic Sans MS"/>
                <a:ea typeface="Comic Sans MS"/>
                <a:cs typeface="Comic Sans MS"/>
                <a:sym typeface="Comic Sans MS"/>
              </a:rPr>
              <a:t>Region of Interest Pooling-Here we receive the feature vector as input, as our feature map consists of bounding boxes of various sizes the ROI normalizes these into a common size.</a:t>
            </a:r>
            <a:endParaRPr sz="2100">
              <a:latin typeface="Comic Sans MS"/>
              <a:ea typeface="Comic Sans MS"/>
              <a:cs typeface="Comic Sans MS"/>
              <a:sym typeface="Comic Sans MS"/>
            </a:endParaRPr>
          </a:p>
          <a:p>
            <a:pPr indent="-304800" lvl="0" marL="285750" rtl="0" algn="l">
              <a:lnSpc>
                <a:spcPct val="90000"/>
              </a:lnSpc>
              <a:spcBef>
                <a:spcPts val="1000"/>
              </a:spcBef>
              <a:spcAft>
                <a:spcPts val="0"/>
              </a:spcAft>
              <a:buClr>
                <a:srgbClr val="231F20"/>
              </a:buClr>
              <a:buSzPts val="2100"/>
              <a:buFont typeface="Comic Sans MS"/>
              <a:buChar char="❏"/>
            </a:pPr>
            <a:r>
              <a:rPr lang="en-IN" sz="2100">
                <a:latin typeface="Comic Sans MS"/>
                <a:ea typeface="Comic Sans MS"/>
                <a:cs typeface="Comic Sans MS"/>
                <a:sym typeface="Comic Sans MS"/>
              </a:rPr>
              <a:t>These are then sent to a classifier which will then determine if area detected is an object or background.</a:t>
            </a:r>
            <a:endParaRPr sz="2100">
              <a:latin typeface="Comic Sans MS"/>
              <a:ea typeface="Comic Sans MS"/>
              <a:cs typeface="Comic Sans MS"/>
              <a:sym typeface="Comic Sans MS"/>
            </a:endParaRPr>
          </a:p>
          <a:p>
            <a:pPr indent="-304800" lvl="0" marL="285750" rtl="0" algn="l">
              <a:lnSpc>
                <a:spcPct val="90000"/>
              </a:lnSpc>
              <a:spcBef>
                <a:spcPts val="1000"/>
              </a:spcBef>
              <a:spcAft>
                <a:spcPts val="0"/>
              </a:spcAft>
              <a:buClr>
                <a:srgbClr val="231F20"/>
              </a:buClr>
              <a:buSzPts val="2100"/>
              <a:buFont typeface="Comic Sans MS"/>
              <a:buChar char="❏"/>
            </a:pPr>
            <a:r>
              <a:rPr lang="en-IN" sz="2100">
                <a:latin typeface="Comic Sans MS"/>
                <a:ea typeface="Comic Sans MS"/>
                <a:cs typeface="Comic Sans MS"/>
                <a:sym typeface="Comic Sans MS"/>
              </a:rPr>
              <a:t>The regressor then creates the resulting bounding box.</a:t>
            </a:r>
            <a:endParaRPr sz="2100">
              <a:latin typeface="Comic Sans MS"/>
              <a:ea typeface="Comic Sans MS"/>
              <a:cs typeface="Comic Sans MS"/>
              <a:sym typeface="Comic Sans MS"/>
            </a:endParaRPr>
          </a:p>
        </p:txBody>
      </p:sp>
      <p:sp>
        <p:nvSpPr>
          <p:cNvPr id="140" name="Google Shape;140;p22"/>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Algorithm Used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177800" lvl="0" marL="0" rtl="0" algn="l">
              <a:lnSpc>
                <a:spcPct val="90000"/>
              </a:lnSpc>
              <a:spcBef>
                <a:spcPts val="0"/>
              </a:spcBef>
              <a:spcAft>
                <a:spcPts val="0"/>
              </a:spcAft>
              <a:buSzPts val="2800"/>
              <a:buFont typeface="Comic Sans MS"/>
              <a:buChar char="❏"/>
            </a:pPr>
            <a:r>
              <a:rPr b="1" lang="en-IN" sz="2800" u="sng">
                <a:latin typeface="Comic Sans MS"/>
                <a:ea typeface="Comic Sans MS"/>
                <a:cs typeface="Comic Sans MS"/>
                <a:sym typeface="Comic Sans MS"/>
              </a:rPr>
              <a:t>CenterNet</a:t>
            </a:r>
            <a:endParaRPr>
              <a:latin typeface="Comic Sans MS"/>
              <a:ea typeface="Comic Sans MS"/>
              <a:cs typeface="Comic Sans MS"/>
              <a:sym typeface="Comic Sans MS"/>
            </a:endParaRPr>
          </a:p>
          <a:p>
            <a:pPr indent="-285750" lvl="0" marL="285750" rtl="0" algn="l">
              <a:lnSpc>
                <a:spcPct val="90000"/>
              </a:lnSpc>
              <a:spcBef>
                <a:spcPts val="1000"/>
              </a:spcBef>
              <a:spcAft>
                <a:spcPts val="0"/>
              </a:spcAft>
              <a:buClr>
                <a:srgbClr val="231F20"/>
              </a:buClr>
              <a:buSzPts val="1800"/>
              <a:buFont typeface="Noto Sans Symbols"/>
              <a:buChar char="❏"/>
            </a:pPr>
            <a:r>
              <a:rPr lang="en-IN">
                <a:latin typeface="Comic Sans MS"/>
                <a:ea typeface="Comic Sans MS"/>
                <a:cs typeface="Comic Sans MS"/>
                <a:sym typeface="Comic Sans MS"/>
              </a:rPr>
              <a:t>Architecture-Represents an object as a point called a key point. This is the bounding box centre.</a:t>
            </a:r>
            <a:endParaRPr>
              <a:latin typeface="Comic Sans MS"/>
              <a:ea typeface="Comic Sans MS"/>
              <a:cs typeface="Comic Sans MS"/>
              <a:sym typeface="Comic Sans MS"/>
            </a:endParaRPr>
          </a:p>
          <a:p>
            <a:pPr indent="-285750" lvl="0" marL="285750" rtl="0" algn="l">
              <a:lnSpc>
                <a:spcPct val="90000"/>
              </a:lnSpc>
              <a:spcBef>
                <a:spcPts val="1000"/>
              </a:spcBef>
              <a:spcAft>
                <a:spcPts val="0"/>
              </a:spcAft>
              <a:buClr>
                <a:srgbClr val="231F20"/>
              </a:buClr>
              <a:buSzPts val="1800"/>
              <a:buFont typeface="Comic Sans MS"/>
              <a:buChar char="❏"/>
            </a:pPr>
            <a:r>
              <a:rPr lang="en-IN">
                <a:latin typeface="Comic Sans MS"/>
                <a:ea typeface="Comic Sans MS"/>
                <a:cs typeface="Comic Sans MS"/>
                <a:sym typeface="Comic Sans MS"/>
              </a:rPr>
              <a:t>The model takes an input image of width w and height h and outputs a prediction of floor ([w/R],[h/R]) where R=model output stride(ratio of input image size to output feature map size)</a:t>
            </a:r>
            <a:endParaRPr>
              <a:latin typeface="Comic Sans MS"/>
              <a:ea typeface="Comic Sans MS"/>
              <a:cs typeface="Comic Sans MS"/>
              <a:sym typeface="Comic Sans MS"/>
            </a:endParaRPr>
          </a:p>
          <a:p>
            <a:pPr indent="-285750" lvl="0" marL="285750" rtl="0" algn="l">
              <a:lnSpc>
                <a:spcPct val="90000"/>
              </a:lnSpc>
              <a:spcBef>
                <a:spcPts val="1000"/>
              </a:spcBef>
              <a:spcAft>
                <a:spcPts val="0"/>
              </a:spcAft>
              <a:buClr>
                <a:srgbClr val="231F20"/>
              </a:buClr>
              <a:buSzPts val="1800"/>
              <a:buFont typeface="Comic Sans MS"/>
              <a:buChar char="❏"/>
            </a:pPr>
            <a:r>
              <a:rPr lang="en-IN">
                <a:latin typeface="Comic Sans MS"/>
                <a:ea typeface="Comic Sans MS"/>
                <a:cs typeface="Comic Sans MS"/>
                <a:sym typeface="Comic Sans MS"/>
              </a:rPr>
              <a:t>It has 3 heads.</a:t>
            </a:r>
            <a:r>
              <a:rPr lang="en-IN" u="sng">
                <a:latin typeface="Comic Sans MS"/>
                <a:ea typeface="Comic Sans MS"/>
                <a:cs typeface="Comic Sans MS"/>
                <a:sym typeface="Comic Sans MS"/>
              </a:rPr>
              <a:t>Key point heatmap[c]</a:t>
            </a:r>
            <a:r>
              <a:rPr lang="en-IN">
                <a:latin typeface="Comic Sans MS"/>
                <a:ea typeface="Comic Sans MS"/>
                <a:cs typeface="Comic Sans MS"/>
                <a:sym typeface="Comic Sans MS"/>
              </a:rPr>
              <a:t>(values are assigned using an exponential distance. The object centre heat map value is 1 and decreases exponentially as moves away from object centre.</a:t>
            </a:r>
            <a:endParaRPr>
              <a:latin typeface="Comic Sans MS"/>
              <a:ea typeface="Comic Sans MS"/>
              <a:cs typeface="Comic Sans MS"/>
              <a:sym typeface="Comic Sans MS"/>
            </a:endParaRPr>
          </a:p>
          <a:p>
            <a:pPr indent="-285750" lvl="0" marL="285750" rtl="0" algn="l">
              <a:lnSpc>
                <a:spcPct val="90000"/>
              </a:lnSpc>
              <a:spcBef>
                <a:spcPts val="1000"/>
              </a:spcBef>
              <a:spcAft>
                <a:spcPts val="0"/>
              </a:spcAft>
              <a:buClr>
                <a:srgbClr val="231F20"/>
              </a:buClr>
              <a:buSzPts val="1800"/>
              <a:buFont typeface="Comic Sans MS"/>
              <a:buChar char="❏"/>
            </a:pPr>
            <a:r>
              <a:rPr lang="en-IN">
                <a:latin typeface="Comic Sans MS"/>
                <a:ea typeface="Comic Sans MS"/>
                <a:cs typeface="Comic Sans MS"/>
                <a:sym typeface="Comic Sans MS"/>
              </a:rPr>
              <a:t>During heat map operation Due to output stride and floor operation multiple pixels from input image map to same pixel on the output heat map to get the final predictions we have to scale up the heat map back to the original image dimensions.</a:t>
            </a:r>
            <a:endParaRPr>
              <a:latin typeface="Comic Sans MS"/>
              <a:ea typeface="Comic Sans MS"/>
              <a:cs typeface="Comic Sans MS"/>
              <a:sym typeface="Comic Sans MS"/>
            </a:endParaRPr>
          </a:p>
          <a:p>
            <a:pPr indent="-285750" lvl="0" marL="285750" rtl="0" algn="l">
              <a:lnSpc>
                <a:spcPct val="90000"/>
              </a:lnSpc>
              <a:spcBef>
                <a:spcPts val="1000"/>
              </a:spcBef>
              <a:spcAft>
                <a:spcPts val="0"/>
              </a:spcAft>
              <a:buClr>
                <a:srgbClr val="231F20"/>
              </a:buClr>
              <a:buSzPts val="1800"/>
              <a:buFont typeface="Comic Sans MS"/>
              <a:buChar char="❏"/>
            </a:pPr>
            <a:r>
              <a:rPr lang="en-IN">
                <a:latin typeface="Comic Sans MS"/>
                <a:ea typeface="Comic Sans MS"/>
                <a:cs typeface="Comic Sans MS"/>
                <a:sym typeface="Comic Sans MS"/>
              </a:rPr>
              <a:t>But the scale up operations will lead to precision errors upto R-1 pixel .Local offset prediction fixes this error.It has depth of 2 to fix both x and y coordinate offset</a:t>
            </a:r>
            <a:endParaRPr>
              <a:latin typeface="Comic Sans MS"/>
              <a:ea typeface="Comic Sans MS"/>
              <a:cs typeface="Comic Sans MS"/>
              <a:sym typeface="Comic Sans MS"/>
            </a:endParaRPr>
          </a:p>
          <a:p>
            <a:pPr indent="-114300" lvl="0" marL="0" rtl="0" algn="l">
              <a:lnSpc>
                <a:spcPct val="90000"/>
              </a:lnSpc>
              <a:spcBef>
                <a:spcPts val="0"/>
              </a:spcBef>
              <a:spcAft>
                <a:spcPts val="0"/>
              </a:spcAft>
              <a:buSzPts val="1800"/>
              <a:buFont typeface="Comic Sans MS"/>
              <a:buChar char="❏"/>
            </a:pPr>
            <a:r>
              <a:t/>
            </a:r>
            <a:endParaRPr>
              <a:latin typeface="Comic Sans MS"/>
              <a:ea typeface="Comic Sans MS"/>
              <a:cs typeface="Comic Sans MS"/>
              <a:sym typeface="Comic Sans MS"/>
            </a:endParaRPr>
          </a:p>
          <a:p>
            <a:pPr indent="0" lvl="0" marL="0" rtl="0" algn="l">
              <a:lnSpc>
                <a:spcPct val="90000"/>
              </a:lnSpc>
              <a:spcBef>
                <a:spcPts val="1000"/>
              </a:spcBef>
              <a:spcAft>
                <a:spcPts val="0"/>
              </a:spcAft>
              <a:buClr>
                <a:srgbClr val="231F20"/>
              </a:buClr>
              <a:buSzPts val="1800"/>
              <a:buFont typeface="Arial"/>
              <a:buNone/>
            </a:pPr>
            <a:r>
              <a:t/>
            </a:r>
            <a:endParaRPr b="1" u="sng">
              <a:latin typeface="Krungthep"/>
              <a:ea typeface="Krungthep"/>
              <a:cs typeface="Krungthep"/>
              <a:sym typeface="Krungthep"/>
            </a:endParaRPr>
          </a:p>
        </p:txBody>
      </p:sp>
      <p:sp>
        <p:nvSpPr>
          <p:cNvPr id="146" name="Google Shape;146;p23"/>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Algorithm Used</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285750" lvl="0" marL="285750" rtl="0" algn="l">
              <a:lnSpc>
                <a:spcPct val="90000"/>
              </a:lnSpc>
              <a:spcBef>
                <a:spcPts val="0"/>
              </a:spcBef>
              <a:spcAft>
                <a:spcPts val="0"/>
              </a:spcAft>
              <a:buClr>
                <a:srgbClr val="231F20"/>
              </a:buClr>
              <a:buSzPts val="1800"/>
              <a:buFont typeface="Comic Sans MS"/>
              <a:buChar char="❏"/>
            </a:pPr>
            <a:r>
              <a:rPr lang="en-IN">
                <a:latin typeface="Comic Sans MS"/>
                <a:ea typeface="Comic Sans MS"/>
                <a:cs typeface="Comic Sans MS"/>
                <a:sym typeface="Comic Sans MS"/>
              </a:rPr>
              <a:t>For workers safety- detects objects as points so it treats key points as classes and generate heatmap for each class. For one person combine heatmap and offset will give praise location of all key points of a single person.When there are multiple persons it’s difficult even with multiple key points..</a:t>
            </a:r>
            <a:endParaRPr>
              <a:latin typeface="Comic Sans MS"/>
              <a:ea typeface="Comic Sans MS"/>
              <a:cs typeface="Comic Sans MS"/>
              <a:sym typeface="Comic Sans MS"/>
            </a:endParaRPr>
          </a:p>
          <a:p>
            <a:pPr indent="-285750" lvl="0" marL="285750" rtl="0" algn="l">
              <a:lnSpc>
                <a:spcPct val="90000"/>
              </a:lnSpc>
              <a:spcBef>
                <a:spcPts val="1000"/>
              </a:spcBef>
              <a:spcAft>
                <a:spcPts val="0"/>
              </a:spcAft>
              <a:buClr>
                <a:srgbClr val="231F20"/>
              </a:buClr>
              <a:buSzPts val="1800"/>
              <a:buFont typeface="Comic Sans MS"/>
              <a:buChar char="❏"/>
            </a:pPr>
            <a:r>
              <a:rPr lang="en-IN">
                <a:latin typeface="Comic Sans MS"/>
                <a:ea typeface="Comic Sans MS"/>
                <a:cs typeface="Comic Sans MS"/>
                <a:sym typeface="Comic Sans MS"/>
              </a:rPr>
              <a:t>Solution-joint location prediction(K*2) is crucial. It predicts location of key points for  corresponding object centre. It is less accurate than heatmap plus offset prediction.</a:t>
            </a:r>
            <a:endParaRPr>
              <a:latin typeface="Comic Sans MS"/>
              <a:ea typeface="Comic Sans MS"/>
              <a:cs typeface="Comic Sans MS"/>
              <a:sym typeface="Comic Sans MS"/>
            </a:endParaRPr>
          </a:p>
          <a:p>
            <a:pPr indent="0" lvl="0" marL="0" rtl="0" algn="l">
              <a:lnSpc>
                <a:spcPct val="90000"/>
              </a:lnSpc>
              <a:spcBef>
                <a:spcPts val="1000"/>
              </a:spcBef>
              <a:spcAft>
                <a:spcPts val="0"/>
              </a:spcAft>
              <a:buNone/>
            </a:pPr>
            <a:r>
              <a:t/>
            </a:r>
            <a:endParaRPr>
              <a:latin typeface="Comic Sans MS"/>
              <a:ea typeface="Comic Sans MS"/>
              <a:cs typeface="Comic Sans MS"/>
              <a:sym typeface="Comic Sans MS"/>
            </a:endParaRPr>
          </a:p>
        </p:txBody>
      </p:sp>
      <p:sp>
        <p:nvSpPr>
          <p:cNvPr id="152" name="Google Shape;152;p24"/>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Algorithm Used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5"/>
          <p:cNvSpPr txBox="1"/>
          <p:nvPr>
            <p:ph idx="2" type="body"/>
          </p:nvPr>
        </p:nvSpPr>
        <p:spPr>
          <a:xfrm>
            <a:off x="645824" y="686125"/>
            <a:ext cx="8723259"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Comparison of Models</a:t>
            </a:r>
            <a:endParaRPr/>
          </a:p>
        </p:txBody>
      </p:sp>
      <p:graphicFrame>
        <p:nvGraphicFramePr>
          <p:cNvPr id="158" name="Google Shape;158;p25"/>
          <p:cNvGraphicFramePr/>
          <p:nvPr/>
        </p:nvGraphicFramePr>
        <p:xfrm>
          <a:off x="2067179" y="1799512"/>
          <a:ext cx="3000000" cy="3000000"/>
        </p:xfrm>
        <a:graphic>
          <a:graphicData uri="http://schemas.openxmlformats.org/drawingml/2006/table">
            <a:tbl>
              <a:tblPr bandRow="1" firstRow="1">
                <a:noFill/>
                <a:tableStyleId>{DEE4DF82-CECF-4F1E-BACB-CDEEAB8F138D}</a:tableStyleId>
              </a:tblPr>
              <a:tblGrid>
                <a:gridCol w="1676650"/>
                <a:gridCol w="1260325"/>
                <a:gridCol w="1262250"/>
                <a:gridCol w="1590275"/>
                <a:gridCol w="2268150"/>
              </a:tblGrid>
              <a:tr h="776525">
                <a:tc>
                  <a:txBody>
                    <a:bodyPr/>
                    <a:lstStyle/>
                    <a:p>
                      <a:pPr indent="0" lvl="0" marL="0" marR="0" rtl="0" algn="ctr">
                        <a:spcBef>
                          <a:spcPts val="0"/>
                        </a:spcBef>
                        <a:spcAft>
                          <a:spcPts val="0"/>
                        </a:spcAft>
                        <a:buNone/>
                      </a:pPr>
                      <a:r>
                        <a:rPr b="1" lang="en-IN"/>
                        <a:t>ALGORITHMS   USED</a:t>
                      </a:r>
                      <a:endParaRPr b="1"/>
                    </a:p>
                  </a:txBody>
                  <a:tcPr marT="45725" marB="45725" marR="91450" marL="91450" anchor="b"/>
                </a:tc>
                <a:tc>
                  <a:txBody>
                    <a:bodyPr/>
                    <a:lstStyle/>
                    <a:p>
                      <a:pPr indent="0" lvl="0" marL="0" marR="0" rtl="0" algn="ctr">
                        <a:spcBef>
                          <a:spcPts val="0"/>
                        </a:spcBef>
                        <a:spcAft>
                          <a:spcPts val="0"/>
                        </a:spcAft>
                        <a:buNone/>
                      </a:pPr>
                      <a:r>
                        <a:rPr lang="en-IN"/>
                        <a:t> </a:t>
                      </a:r>
                      <a:r>
                        <a:rPr b="1" lang="en-IN"/>
                        <a:t>AVERAGE           PRECISION</a:t>
                      </a:r>
                      <a:endParaRPr b="1"/>
                    </a:p>
                  </a:txBody>
                  <a:tcPr marT="45725" marB="45725" marR="91450" marL="91450" anchor="b"/>
                </a:tc>
                <a:tc>
                  <a:txBody>
                    <a:bodyPr/>
                    <a:lstStyle/>
                    <a:p>
                      <a:pPr indent="0" lvl="0" marL="0" marR="0" rtl="0" algn="ctr">
                        <a:spcBef>
                          <a:spcPts val="0"/>
                        </a:spcBef>
                        <a:spcAft>
                          <a:spcPts val="0"/>
                        </a:spcAft>
                        <a:buNone/>
                      </a:pPr>
                      <a:r>
                        <a:rPr b="1" lang="en-IN"/>
                        <a:t>AVERAGE LARGE</a:t>
                      </a:r>
                      <a:endParaRPr b="1"/>
                    </a:p>
                  </a:txBody>
                  <a:tcPr marT="45725" marB="45725" marR="91450" marL="91450" anchor="b"/>
                </a:tc>
                <a:tc>
                  <a:txBody>
                    <a:bodyPr/>
                    <a:lstStyle/>
                    <a:p>
                      <a:pPr indent="0" lvl="0" marL="0" rtl="0" algn="ctr">
                        <a:lnSpc>
                          <a:spcPct val="115000"/>
                        </a:lnSpc>
                        <a:spcBef>
                          <a:spcPts val="0"/>
                        </a:spcBef>
                        <a:spcAft>
                          <a:spcPts val="0"/>
                        </a:spcAft>
                        <a:buNone/>
                      </a:pPr>
                      <a:r>
                        <a:rPr b="1" lang="en-IN">
                          <a:latin typeface="Helvetica Neue"/>
                          <a:ea typeface="Helvetica Neue"/>
                          <a:cs typeface="Helvetica Neue"/>
                          <a:sym typeface="Helvetica Neue"/>
                        </a:rPr>
                        <a:t>AVERAGE RECALL</a:t>
                      </a:r>
                      <a:endParaRPr b="1"/>
                    </a:p>
                  </a:txBody>
                  <a:tcPr marT="45725" marB="45725" marR="91450" marL="91450" anchor="b"/>
                </a:tc>
                <a:tc>
                  <a:txBody>
                    <a:bodyPr/>
                    <a:lstStyle/>
                    <a:p>
                      <a:pPr indent="0" lvl="0" marL="0" rtl="0" algn="ctr">
                        <a:lnSpc>
                          <a:spcPct val="115000"/>
                        </a:lnSpc>
                        <a:spcBef>
                          <a:spcPts val="0"/>
                        </a:spcBef>
                        <a:spcAft>
                          <a:spcPts val="0"/>
                        </a:spcAft>
                        <a:buNone/>
                      </a:pPr>
                      <a:r>
                        <a:rPr b="1" lang="en-IN">
                          <a:latin typeface="Helvetica Neue"/>
                          <a:ea typeface="Helvetica Neue"/>
                          <a:cs typeface="Helvetica Neue"/>
                          <a:sym typeface="Helvetica Neue"/>
                        </a:rPr>
                        <a:t>AVERAGE RECALL LARGE</a:t>
                      </a:r>
                      <a:endParaRPr b="1"/>
                    </a:p>
                  </a:txBody>
                  <a:tcPr marT="45725" marB="45725" marR="91450" marL="91450" anchor="b"/>
                </a:tc>
              </a:tr>
              <a:tr h="503300">
                <a:tc>
                  <a:txBody>
                    <a:bodyPr/>
                    <a:lstStyle/>
                    <a:p>
                      <a:pPr indent="0" lvl="0" marL="0" rtl="0" algn="ctr">
                        <a:spcBef>
                          <a:spcPts val="0"/>
                        </a:spcBef>
                        <a:spcAft>
                          <a:spcPts val="0"/>
                        </a:spcAft>
                        <a:buNone/>
                      </a:pPr>
                      <a:r>
                        <a:rPr b="1" lang="en-IN"/>
                        <a:t>FASTER R-CNN</a:t>
                      </a:r>
                      <a:endParaRPr b="1"/>
                    </a:p>
                    <a:p>
                      <a:pPr indent="0" lvl="0" marL="0" rtl="0" algn="ctr">
                        <a:spcBef>
                          <a:spcPts val="0"/>
                        </a:spcBef>
                        <a:spcAft>
                          <a:spcPts val="0"/>
                        </a:spcAft>
                        <a:buNone/>
                      </a:pPr>
                      <a:r>
                        <a:rPr b="1" lang="en-IN"/>
                        <a:t>(ON CHVG)</a:t>
                      </a:r>
                      <a:endParaRPr b="1"/>
                    </a:p>
                  </a:txBody>
                  <a:tcPr marT="45725" marB="45725" marR="91450" marL="91450" anchor="b"/>
                </a:tc>
                <a:tc>
                  <a:txBody>
                    <a:bodyPr/>
                    <a:lstStyle/>
                    <a:p>
                      <a:pPr indent="0" lvl="0" marL="0" rtl="0" algn="ctr">
                        <a:lnSpc>
                          <a:spcPct val="115000"/>
                        </a:lnSpc>
                        <a:spcBef>
                          <a:spcPts val="0"/>
                        </a:spcBef>
                        <a:spcAft>
                          <a:spcPts val="0"/>
                        </a:spcAft>
                        <a:buClr>
                          <a:schemeClr val="dk1"/>
                        </a:buClr>
                        <a:buSzPts val="1100"/>
                        <a:buFont typeface="Arial"/>
                        <a:buNone/>
                      </a:pPr>
                      <a:r>
                        <a:rPr lang="en-IN">
                          <a:latin typeface="Helvetica Neue"/>
                          <a:ea typeface="Helvetica Neue"/>
                          <a:cs typeface="Helvetica Neue"/>
                          <a:sym typeface="Helvetica Neue"/>
                        </a:rPr>
                        <a:t>30.3%</a:t>
                      </a:r>
                      <a:endParaRPr>
                        <a:latin typeface="Helvetica Neue"/>
                        <a:ea typeface="Helvetica Neue"/>
                        <a:cs typeface="Helvetica Neue"/>
                        <a:sym typeface="Helvetica Neue"/>
                      </a:endParaRPr>
                    </a:p>
                  </a:txBody>
                  <a:tcPr marT="45725" marB="45725" marR="91450" marL="91450" anchor="b"/>
                </a:tc>
                <a:tc>
                  <a:txBody>
                    <a:bodyPr/>
                    <a:lstStyle/>
                    <a:p>
                      <a:pPr indent="0" lvl="0" marL="0" rtl="0" algn="ctr">
                        <a:lnSpc>
                          <a:spcPct val="115000"/>
                        </a:lnSpc>
                        <a:spcBef>
                          <a:spcPts val="0"/>
                        </a:spcBef>
                        <a:spcAft>
                          <a:spcPts val="0"/>
                        </a:spcAft>
                        <a:buNone/>
                      </a:pPr>
                      <a:r>
                        <a:rPr lang="en-IN">
                          <a:latin typeface="Helvetica Neue"/>
                          <a:ea typeface="Helvetica Neue"/>
                          <a:cs typeface="Helvetica Neue"/>
                          <a:sym typeface="Helvetica Neue"/>
                        </a:rPr>
                        <a:t>45%</a:t>
                      </a:r>
                      <a:endParaRPr>
                        <a:latin typeface="Helvetica Neue"/>
                        <a:ea typeface="Helvetica Neue"/>
                        <a:cs typeface="Helvetica Neue"/>
                        <a:sym typeface="Helvetica Neue"/>
                      </a:endParaRPr>
                    </a:p>
                  </a:txBody>
                  <a:tcPr marT="45725" marB="45725" marR="91450" marL="91450" anchor="b"/>
                </a:tc>
                <a:tc>
                  <a:txBody>
                    <a:bodyPr/>
                    <a:lstStyle/>
                    <a:p>
                      <a:pPr indent="0" lvl="0" marL="0" rtl="0" algn="ctr">
                        <a:lnSpc>
                          <a:spcPct val="115000"/>
                        </a:lnSpc>
                        <a:spcBef>
                          <a:spcPts val="0"/>
                        </a:spcBef>
                        <a:spcAft>
                          <a:spcPts val="0"/>
                        </a:spcAft>
                        <a:buNone/>
                      </a:pPr>
                      <a:r>
                        <a:rPr lang="en-IN">
                          <a:latin typeface="Helvetica Neue"/>
                          <a:ea typeface="Helvetica Neue"/>
                          <a:cs typeface="Helvetica Neue"/>
                          <a:sym typeface="Helvetica Neue"/>
                        </a:rPr>
                        <a:t>42.8%</a:t>
                      </a:r>
                      <a:endParaRPr>
                        <a:latin typeface="Helvetica Neue"/>
                        <a:ea typeface="Helvetica Neue"/>
                        <a:cs typeface="Helvetica Neue"/>
                        <a:sym typeface="Helvetica Neue"/>
                      </a:endParaRPr>
                    </a:p>
                  </a:txBody>
                  <a:tcPr marT="45725" marB="45725" marR="91450" marL="91450" anchor="b"/>
                </a:tc>
                <a:tc>
                  <a:txBody>
                    <a:bodyPr/>
                    <a:lstStyle/>
                    <a:p>
                      <a:pPr indent="0" lvl="0" marL="0" rtl="0" algn="ctr">
                        <a:lnSpc>
                          <a:spcPct val="115000"/>
                        </a:lnSpc>
                        <a:spcBef>
                          <a:spcPts val="0"/>
                        </a:spcBef>
                        <a:spcAft>
                          <a:spcPts val="0"/>
                        </a:spcAft>
                        <a:buClr>
                          <a:schemeClr val="dk1"/>
                        </a:buClr>
                        <a:buSzPts val="1100"/>
                        <a:buFont typeface="Arial"/>
                        <a:buNone/>
                      </a:pPr>
                      <a:r>
                        <a:rPr lang="en-IN">
                          <a:latin typeface="Helvetica Neue"/>
                          <a:ea typeface="Helvetica Neue"/>
                          <a:cs typeface="Helvetica Neue"/>
                          <a:sym typeface="Helvetica Neue"/>
                        </a:rPr>
                        <a:t>57.6%</a:t>
                      </a:r>
                      <a:endParaRPr>
                        <a:latin typeface="Helvetica Neue"/>
                        <a:ea typeface="Helvetica Neue"/>
                        <a:cs typeface="Helvetica Neue"/>
                        <a:sym typeface="Helvetica Neue"/>
                      </a:endParaRPr>
                    </a:p>
                  </a:txBody>
                  <a:tcPr marT="45725" marB="45725" marR="91450" marL="91450" anchor="b"/>
                </a:tc>
              </a:tr>
              <a:tr h="503300">
                <a:tc>
                  <a:txBody>
                    <a:bodyPr/>
                    <a:lstStyle/>
                    <a:p>
                      <a:pPr indent="0" lvl="0" marL="0" rtl="0" algn="ctr">
                        <a:spcBef>
                          <a:spcPts val="0"/>
                        </a:spcBef>
                        <a:spcAft>
                          <a:spcPts val="0"/>
                        </a:spcAft>
                        <a:buClr>
                          <a:schemeClr val="dk1"/>
                        </a:buClr>
                        <a:buSzPts val="1100"/>
                        <a:buFont typeface="Arial"/>
                        <a:buNone/>
                      </a:pPr>
                      <a:r>
                        <a:rPr b="1" lang="en-IN"/>
                        <a:t>FASTER R-CNN</a:t>
                      </a:r>
                      <a:endParaRPr b="1"/>
                    </a:p>
                    <a:p>
                      <a:pPr indent="0" lvl="0" marL="0" rtl="0" algn="ctr">
                        <a:spcBef>
                          <a:spcPts val="0"/>
                        </a:spcBef>
                        <a:spcAft>
                          <a:spcPts val="0"/>
                        </a:spcAft>
                        <a:buNone/>
                      </a:pPr>
                      <a:r>
                        <a:rPr b="1" lang="en-IN"/>
                        <a:t>(ON PICTOR)</a:t>
                      </a:r>
                      <a:endParaRPr b="1"/>
                    </a:p>
                  </a:txBody>
                  <a:tcPr marT="45725" marB="45725" marR="91450" marL="91450" anchor="b"/>
                </a:tc>
                <a:tc>
                  <a:txBody>
                    <a:bodyPr/>
                    <a:lstStyle/>
                    <a:p>
                      <a:pPr indent="0" lvl="0" marL="0" rtl="0" algn="ctr">
                        <a:lnSpc>
                          <a:spcPct val="115000"/>
                        </a:lnSpc>
                        <a:spcBef>
                          <a:spcPts val="0"/>
                        </a:spcBef>
                        <a:spcAft>
                          <a:spcPts val="0"/>
                        </a:spcAft>
                        <a:buNone/>
                      </a:pPr>
                      <a:r>
                        <a:rPr lang="en-IN">
                          <a:latin typeface="Helvetica Neue"/>
                          <a:ea typeface="Helvetica Neue"/>
                          <a:cs typeface="Helvetica Neue"/>
                          <a:sym typeface="Helvetica Neue"/>
                        </a:rPr>
                        <a:t>9.1%</a:t>
                      </a:r>
                      <a:endParaRPr>
                        <a:latin typeface="Helvetica Neue"/>
                        <a:ea typeface="Helvetica Neue"/>
                        <a:cs typeface="Helvetica Neue"/>
                        <a:sym typeface="Helvetica Neue"/>
                      </a:endParaRPr>
                    </a:p>
                  </a:txBody>
                  <a:tcPr marT="45725" marB="45725" marR="91450" marL="91450" anchor="b"/>
                </a:tc>
                <a:tc>
                  <a:txBody>
                    <a:bodyPr/>
                    <a:lstStyle/>
                    <a:p>
                      <a:pPr indent="0" lvl="0" marL="0" rtl="0" algn="ctr">
                        <a:lnSpc>
                          <a:spcPct val="115000"/>
                        </a:lnSpc>
                        <a:spcBef>
                          <a:spcPts val="0"/>
                        </a:spcBef>
                        <a:spcAft>
                          <a:spcPts val="0"/>
                        </a:spcAft>
                        <a:buNone/>
                      </a:pPr>
                      <a:r>
                        <a:rPr lang="en-IN">
                          <a:latin typeface="Helvetica Neue"/>
                          <a:ea typeface="Helvetica Neue"/>
                          <a:cs typeface="Helvetica Neue"/>
                          <a:sym typeface="Helvetica Neue"/>
                        </a:rPr>
                        <a:t>22%</a:t>
                      </a:r>
                      <a:endParaRPr>
                        <a:latin typeface="Helvetica Neue"/>
                        <a:ea typeface="Helvetica Neue"/>
                        <a:cs typeface="Helvetica Neue"/>
                        <a:sym typeface="Helvetica Neue"/>
                      </a:endParaRPr>
                    </a:p>
                  </a:txBody>
                  <a:tcPr marT="45725" marB="45725" marR="91450" marL="91450" anchor="b"/>
                </a:tc>
                <a:tc>
                  <a:txBody>
                    <a:bodyPr/>
                    <a:lstStyle/>
                    <a:p>
                      <a:pPr indent="0" lvl="0" marL="0" rtl="0" algn="ctr">
                        <a:lnSpc>
                          <a:spcPct val="115000"/>
                        </a:lnSpc>
                        <a:spcBef>
                          <a:spcPts val="0"/>
                        </a:spcBef>
                        <a:spcAft>
                          <a:spcPts val="0"/>
                        </a:spcAft>
                        <a:buNone/>
                      </a:pPr>
                      <a:r>
                        <a:rPr lang="en-IN">
                          <a:latin typeface="Helvetica Neue"/>
                          <a:ea typeface="Helvetica Neue"/>
                          <a:cs typeface="Helvetica Neue"/>
                          <a:sym typeface="Helvetica Neue"/>
                        </a:rPr>
                        <a:t>26.8%</a:t>
                      </a:r>
                      <a:endParaRPr>
                        <a:latin typeface="Helvetica Neue"/>
                        <a:ea typeface="Helvetica Neue"/>
                        <a:cs typeface="Helvetica Neue"/>
                        <a:sym typeface="Helvetica Neue"/>
                      </a:endParaRPr>
                    </a:p>
                  </a:txBody>
                  <a:tcPr marT="45725" marB="45725" marR="91450" marL="91450" anchor="b"/>
                </a:tc>
                <a:tc>
                  <a:txBody>
                    <a:bodyPr/>
                    <a:lstStyle/>
                    <a:p>
                      <a:pPr indent="0" lvl="0" marL="0" rtl="0" algn="ctr">
                        <a:lnSpc>
                          <a:spcPct val="115000"/>
                        </a:lnSpc>
                        <a:spcBef>
                          <a:spcPts val="0"/>
                        </a:spcBef>
                        <a:spcAft>
                          <a:spcPts val="0"/>
                        </a:spcAft>
                        <a:buNone/>
                      </a:pPr>
                      <a:r>
                        <a:rPr lang="en-IN">
                          <a:latin typeface="Helvetica Neue"/>
                          <a:ea typeface="Helvetica Neue"/>
                          <a:cs typeface="Helvetica Neue"/>
                          <a:sym typeface="Helvetica Neue"/>
                        </a:rPr>
                        <a:t>46.3%</a:t>
                      </a:r>
                      <a:endParaRPr>
                        <a:latin typeface="Helvetica Neue"/>
                        <a:ea typeface="Helvetica Neue"/>
                        <a:cs typeface="Helvetica Neue"/>
                        <a:sym typeface="Helvetica Neue"/>
                      </a:endParaRPr>
                    </a:p>
                  </a:txBody>
                  <a:tcPr marT="45725" marB="45725" marR="91450" marL="91450" anchor="b"/>
                </a:tc>
              </a:tr>
              <a:tr h="710525">
                <a:tc>
                  <a:txBody>
                    <a:bodyPr/>
                    <a:lstStyle/>
                    <a:p>
                      <a:pPr indent="0" lvl="0" marL="0" rtl="0" algn="ctr">
                        <a:spcBef>
                          <a:spcPts val="0"/>
                        </a:spcBef>
                        <a:spcAft>
                          <a:spcPts val="0"/>
                        </a:spcAft>
                        <a:buClr>
                          <a:schemeClr val="dk1"/>
                        </a:buClr>
                        <a:buFont typeface="Arial"/>
                        <a:buNone/>
                      </a:pPr>
                      <a:r>
                        <a:rPr b="1" lang="en-IN"/>
                        <a:t>SINGLE-SHOT-DETECTI</a:t>
                      </a:r>
                      <a:r>
                        <a:rPr b="1" lang="en-IN"/>
                        <a:t>(ON CHVG)</a:t>
                      </a:r>
                      <a:endParaRPr b="1"/>
                    </a:p>
                  </a:txBody>
                  <a:tcPr marT="45725" marB="45725" marR="91450" marL="91450" anchor="b"/>
                </a:tc>
                <a:tc>
                  <a:txBody>
                    <a:bodyPr/>
                    <a:lstStyle/>
                    <a:p>
                      <a:pPr indent="0" lvl="0" marL="0" rtl="0" algn="ctr">
                        <a:lnSpc>
                          <a:spcPct val="115000"/>
                        </a:lnSpc>
                        <a:spcBef>
                          <a:spcPts val="0"/>
                        </a:spcBef>
                        <a:spcAft>
                          <a:spcPts val="0"/>
                        </a:spcAft>
                        <a:buNone/>
                      </a:pPr>
                      <a:r>
                        <a:rPr lang="en-IN">
                          <a:latin typeface="Helvetica Neue"/>
                          <a:ea typeface="Helvetica Neue"/>
                          <a:cs typeface="Helvetica Neue"/>
                          <a:sym typeface="Helvetica Neue"/>
                        </a:rPr>
                        <a:t>  10.7%</a:t>
                      </a:r>
                      <a:endParaRPr/>
                    </a:p>
                  </a:txBody>
                  <a:tcPr marT="45725" marB="45725" marR="91450" marL="91450" anchor="b"/>
                </a:tc>
                <a:tc>
                  <a:txBody>
                    <a:bodyPr/>
                    <a:lstStyle/>
                    <a:p>
                      <a:pPr indent="0" lvl="0" marL="0" rtl="0" algn="ctr">
                        <a:lnSpc>
                          <a:spcPct val="115000"/>
                        </a:lnSpc>
                        <a:spcBef>
                          <a:spcPts val="0"/>
                        </a:spcBef>
                        <a:spcAft>
                          <a:spcPts val="0"/>
                        </a:spcAft>
                        <a:buClr>
                          <a:schemeClr val="dk1"/>
                        </a:buClr>
                        <a:buSzPts val="1100"/>
                        <a:buFont typeface="Arial"/>
                        <a:buNone/>
                      </a:pPr>
                      <a:r>
                        <a:rPr lang="en-IN">
                          <a:latin typeface="Helvetica Neue"/>
                          <a:ea typeface="Helvetica Neue"/>
                          <a:cs typeface="Helvetica Neue"/>
                          <a:sym typeface="Helvetica Neue"/>
                        </a:rPr>
                        <a:t>14.9%</a:t>
                      </a:r>
                      <a:endParaRPr/>
                    </a:p>
                  </a:txBody>
                  <a:tcPr marT="45725" marB="45725" marR="91450" marL="91450" anchor="b"/>
                </a:tc>
                <a:tc>
                  <a:txBody>
                    <a:bodyPr/>
                    <a:lstStyle/>
                    <a:p>
                      <a:pPr indent="0" lvl="0" marL="0" rtl="0" algn="ctr">
                        <a:lnSpc>
                          <a:spcPct val="115000"/>
                        </a:lnSpc>
                        <a:spcBef>
                          <a:spcPts val="0"/>
                        </a:spcBef>
                        <a:spcAft>
                          <a:spcPts val="0"/>
                        </a:spcAft>
                        <a:buClr>
                          <a:schemeClr val="dk1"/>
                        </a:buClr>
                        <a:buSzPts val="1100"/>
                        <a:buFont typeface="Arial"/>
                        <a:buNone/>
                      </a:pPr>
                      <a:r>
                        <a:rPr lang="en-IN">
                          <a:latin typeface="Helvetica Neue"/>
                          <a:ea typeface="Helvetica Neue"/>
                          <a:cs typeface="Helvetica Neue"/>
                          <a:sym typeface="Helvetica Neue"/>
                        </a:rPr>
                        <a:t>32.9%</a:t>
                      </a:r>
                      <a:endParaRPr/>
                    </a:p>
                  </a:txBody>
                  <a:tcPr marT="45725" marB="45725" marR="91450" marL="91450" anchor="b"/>
                </a:tc>
                <a:tc>
                  <a:txBody>
                    <a:bodyPr/>
                    <a:lstStyle/>
                    <a:p>
                      <a:pPr indent="0" lvl="0" marL="0" rtl="0" algn="ctr">
                        <a:lnSpc>
                          <a:spcPct val="115000"/>
                        </a:lnSpc>
                        <a:spcBef>
                          <a:spcPts val="0"/>
                        </a:spcBef>
                        <a:spcAft>
                          <a:spcPts val="0"/>
                        </a:spcAft>
                        <a:buClr>
                          <a:schemeClr val="dk1"/>
                        </a:buClr>
                        <a:buSzPts val="1100"/>
                        <a:buFont typeface="Arial"/>
                        <a:buNone/>
                      </a:pPr>
                      <a:r>
                        <a:rPr lang="en-IN">
                          <a:latin typeface="Helvetica Neue"/>
                          <a:ea typeface="Helvetica Neue"/>
                          <a:cs typeface="Helvetica Neue"/>
                          <a:sym typeface="Helvetica Neue"/>
                        </a:rPr>
                        <a:t>39.1%</a:t>
                      </a:r>
                      <a:endParaRPr/>
                    </a:p>
                  </a:txBody>
                  <a:tcPr marT="45725" marB="45725" marR="91450" marL="91450" anchor="b"/>
                </a:tc>
              </a:tr>
              <a:tr h="710550">
                <a:tc>
                  <a:txBody>
                    <a:bodyPr/>
                    <a:lstStyle/>
                    <a:p>
                      <a:pPr indent="0" lvl="0" marL="0" rtl="0" algn="ctr">
                        <a:spcBef>
                          <a:spcPts val="0"/>
                        </a:spcBef>
                        <a:spcAft>
                          <a:spcPts val="0"/>
                        </a:spcAft>
                        <a:buClr>
                          <a:schemeClr val="dk1"/>
                        </a:buClr>
                        <a:buSzPts val="1100"/>
                        <a:buFont typeface="Arial"/>
                        <a:buNone/>
                      </a:pPr>
                      <a:r>
                        <a:rPr b="1" lang="en-IN"/>
                        <a:t>SINGLE-SHOT-DETECTION</a:t>
                      </a:r>
                      <a:endParaRPr b="1"/>
                    </a:p>
                    <a:p>
                      <a:pPr indent="0" lvl="0" marL="0" rtl="0" algn="ctr">
                        <a:spcBef>
                          <a:spcPts val="0"/>
                        </a:spcBef>
                        <a:spcAft>
                          <a:spcPts val="0"/>
                        </a:spcAft>
                        <a:buNone/>
                      </a:pPr>
                      <a:r>
                        <a:rPr b="1" lang="en-IN"/>
                        <a:t>(ON PICTOR)</a:t>
                      </a:r>
                      <a:endParaRPr b="1"/>
                    </a:p>
                  </a:txBody>
                  <a:tcPr marT="45725" marB="45725" marR="91450" marL="91450" anchor="b"/>
                </a:tc>
                <a:tc>
                  <a:txBody>
                    <a:bodyPr/>
                    <a:lstStyle/>
                    <a:p>
                      <a:pPr indent="0" lvl="0" marL="0" rtl="0" algn="ctr">
                        <a:lnSpc>
                          <a:spcPct val="115000"/>
                        </a:lnSpc>
                        <a:spcBef>
                          <a:spcPts val="0"/>
                        </a:spcBef>
                        <a:spcAft>
                          <a:spcPts val="0"/>
                        </a:spcAft>
                        <a:buNone/>
                      </a:pPr>
                      <a:r>
                        <a:rPr lang="en-IN">
                          <a:latin typeface="Helvetica Neue"/>
                          <a:ea typeface="Helvetica Neue"/>
                          <a:cs typeface="Helvetica Neue"/>
                          <a:sym typeface="Helvetica Neue"/>
                        </a:rPr>
                        <a:t>  </a:t>
                      </a:r>
                      <a:r>
                        <a:rPr lang="en-IN">
                          <a:latin typeface="Helvetica Neue"/>
                          <a:ea typeface="Helvetica Neue"/>
                          <a:cs typeface="Helvetica Neue"/>
                          <a:sym typeface="Helvetica Neue"/>
                        </a:rPr>
                        <a:t>30.4%</a:t>
                      </a:r>
                      <a:endParaRPr>
                        <a:latin typeface="Helvetica Neue"/>
                        <a:ea typeface="Helvetica Neue"/>
                        <a:cs typeface="Helvetica Neue"/>
                        <a:sym typeface="Helvetica Neue"/>
                      </a:endParaRPr>
                    </a:p>
                  </a:txBody>
                  <a:tcPr marT="45725" marB="45725" marR="91450" marL="91450" anchor="b"/>
                </a:tc>
                <a:tc>
                  <a:txBody>
                    <a:bodyPr/>
                    <a:lstStyle/>
                    <a:p>
                      <a:pPr indent="0" lvl="0" marL="0" rtl="0" algn="ctr">
                        <a:lnSpc>
                          <a:spcPct val="115000"/>
                        </a:lnSpc>
                        <a:spcBef>
                          <a:spcPts val="0"/>
                        </a:spcBef>
                        <a:spcAft>
                          <a:spcPts val="200"/>
                        </a:spcAft>
                        <a:buNone/>
                      </a:pPr>
                      <a:r>
                        <a:rPr lang="en-IN">
                          <a:latin typeface="Helvetica Neue"/>
                          <a:ea typeface="Helvetica Neue"/>
                          <a:cs typeface="Helvetica Neue"/>
                          <a:sym typeface="Helvetica Neue"/>
                        </a:rPr>
                        <a:t>45.7%</a:t>
                      </a:r>
                      <a:endParaRPr>
                        <a:latin typeface="Helvetica Neue"/>
                        <a:ea typeface="Helvetica Neue"/>
                        <a:cs typeface="Helvetica Neue"/>
                        <a:sym typeface="Helvetica Neue"/>
                      </a:endParaRPr>
                    </a:p>
                  </a:txBody>
                  <a:tcPr marT="45725" marB="45725" marR="91450" marL="91450" anchor="b"/>
                </a:tc>
                <a:tc>
                  <a:txBody>
                    <a:bodyPr/>
                    <a:lstStyle/>
                    <a:p>
                      <a:pPr indent="0" lvl="0" marL="0" rtl="0" algn="ctr">
                        <a:lnSpc>
                          <a:spcPct val="115000"/>
                        </a:lnSpc>
                        <a:spcBef>
                          <a:spcPts val="0"/>
                        </a:spcBef>
                        <a:spcAft>
                          <a:spcPts val="0"/>
                        </a:spcAft>
                        <a:buNone/>
                      </a:pPr>
                      <a:r>
                        <a:rPr lang="en-IN"/>
                        <a:t>62.2%</a:t>
                      </a:r>
                      <a:endParaRPr>
                        <a:latin typeface="Helvetica Neue"/>
                        <a:ea typeface="Helvetica Neue"/>
                        <a:cs typeface="Helvetica Neue"/>
                        <a:sym typeface="Helvetica Neue"/>
                      </a:endParaRPr>
                    </a:p>
                  </a:txBody>
                  <a:tcPr marT="45725" marB="45725" marR="91450" marL="91450" anchor="b"/>
                </a:tc>
                <a:tc>
                  <a:txBody>
                    <a:bodyPr/>
                    <a:lstStyle/>
                    <a:p>
                      <a:pPr indent="0" lvl="0" marL="0" rtl="0" algn="ctr">
                        <a:lnSpc>
                          <a:spcPct val="115000"/>
                        </a:lnSpc>
                        <a:spcBef>
                          <a:spcPts val="0"/>
                        </a:spcBef>
                        <a:spcAft>
                          <a:spcPts val="200"/>
                        </a:spcAft>
                        <a:buNone/>
                      </a:pPr>
                      <a:r>
                        <a:rPr lang="en-IN">
                          <a:latin typeface="Helvetica Neue"/>
                          <a:ea typeface="Helvetica Neue"/>
                          <a:cs typeface="Helvetica Neue"/>
                          <a:sym typeface="Helvetica Neue"/>
                        </a:rPr>
                        <a:t>60.2%</a:t>
                      </a:r>
                      <a:endParaRPr>
                        <a:latin typeface="Helvetica Neue"/>
                        <a:ea typeface="Helvetica Neue"/>
                        <a:cs typeface="Helvetica Neue"/>
                        <a:sym typeface="Helvetica Neue"/>
                      </a:endParaRPr>
                    </a:p>
                  </a:txBody>
                  <a:tcPr marT="45725" marB="45725" marR="91450" marL="91450" anchor="b"/>
                </a:tc>
              </a:tr>
              <a:tr h="503300">
                <a:tc>
                  <a:txBody>
                    <a:bodyPr/>
                    <a:lstStyle/>
                    <a:p>
                      <a:pPr indent="0" lvl="0" marL="0" rtl="0" algn="ctr">
                        <a:spcBef>
                          <a:spcPts val="0"/>
                        </a:spcBef>
                        <a:spcAft>
                          <a:spcPts val="0"/>
                        </a:spcAft>
                        <a:buNone/>
                      </a:pPr>
                      <a:r>
                        <a:rPr b="1" lang="en-IN"/>
                        <a:t>CenterNet</a:t>
                      </a:r>
                      <a:endParaRPr b="1"/>
                    </a:p>
                    <a:p>
                      <a:pPr indent="0" lvl="0" marL="0" rtl="0" algn="ctr">
                        <a:spcBef>
                          <a:spcPts val="0"/>
                        </a:spcBef>
                        <a:spcAft>
                          <a:spcPts val="0"/>
                        </a:spcAft>
                        <a:buNone/>
                      </a:pPr>
                      <a:r>
                        <a:rPr b="1" lang="en-IN"/>
                        <a:t>(over CHVG)</a:t>
                      </a:r>
                      <a:endParaRPr/>
                    </a:p>
                  </a:txBody>
                  <a:tcPr marT="45725" marB="45725" marR="91450" marL="91450" anchor="b"/>
                </a:tc>
                <a:tc>
                  <a:txBody>
                    <a:bodyPr/>
                    <a:lstStyle/>
                    <a:p>
                      <a:pPr indent="0" lvl="0" marL="0" rtl="0" algn="ctr">
                        <a:lnSpc>
                          <a:spcPct val="115000"/>
                        </a:lnSpc>
                        <a:spcBef>
                          <a:spcPts val="0"/>
                        </a:spcBef>
                        <a:spcAft>
                          <a:spcPts val="0"/>
                        </a:spcAft>
                        <a:buNone/>
                      </a:pPr>
                      <a:r>
                        <a:rPr b="1" lang="en-IN">
                          <a:latin typeface="Helvetica Neue"/>
                          <a:ea typeface="Helvetica Neue"/>
                          <a:cs typeface="Helvetica Neue"/>
                          <a:sym typeface="Helvetica Neue"/>
                        </a:rPr>
                        <a:t>53.8%</a:t>
                      </a:r>
                      <a:endParaRPr b="1"/>
                    </a:p>
                  </a:txBody>
                  <a:tcPr marT="45725" marB="45725" marR="91450" marL="91450" anchor="b"/>
                </a:tc>
                <a:tc>
                  <a:txBody>
                    <a:bodyPr/>
                    <a:lstStyle/>
                    <a:p>
                      <a:pPr indent="0" lvl="0" marL="0" rtl="0" algn="ctr">
                        <a:lnSpc>
                          <a:spcPct val="115000"/>
                        </a:lnSpc>
                        <a:spcBef>
                          <a:spcPts val="0"/>
                        </a:spcBef>
                        <a:spcAft>
                          <a:spcPts val="0"/>
                        </a:spcAft>
                        <a:buNone/>
                      </a:pPr>
                      <a:r>
                        <a:rPr b="1" lang="en-IN">
                          <a:latin typeface="Helvetica Neue"/>
                          <a:ea typeface="Helvetica Neue"/>
                          <a:cs typeface="Helvetica Neue"/>
                          <a:sym typeface="Helvetica Neue"/>
                        </a:rPr>
                        <a:t>65.9%</a:t>
                      </a:r>
                      <a:endParaRPr b="1"/>
                    </a:p>
                  </a:txBody>
                  <a:tcPr marT="45725" marB="45725" marR="91450" marL="91450" anchor="b"/>
                </a:tc>
                <a:tc>
                  <a:txBody>
                    <a:bodyPr/>
                    <a:lstStyle/>
                    <a:p>
                      <a:pPr indent="0" lvl="0" marL="0" rtl="0" algn="ctr">
                        <a:lnSpc>
                          <a:spcPct val="115000"/>
                        </a:lnSpc>
                        <a:spcBef>
                          <a:spcPts val="0"/>
                        </a:spcBef>
                        <a:spcAft>
                          <a:spcPts val="0"/>
                        </a:spcAft>
                        <a:buClr>
                          <a:schemeClr val="dk1"/>
                        </a:buClr>
                        <a:buSzPts val="1100"/>
                        <a:buFont typeface="Arial"/>
                        <a:buNone/>
                      </a:pPr>
                      <a:r>
                        <a:rPr b="1" lang="en-IN">
                          <a:latin typeface="Helvetica Neue"/>
                          <a:ea typeface="Helvetica Neue"/>
                          <a:cs typeface="Helvetica Neue"/>
                          <a:sym typeface="Helvetica Neue"/>
                        </a:rPr>
                        <a:t>65.9%</a:t>
                      </a:r>
                      <a:endParaRPr b="1"/>
                    </a:p>
                  </a:txBody>
                  <a:tcPr marT="45725" marB="45725" marR="91450" marL="91450" anchor="b"/>
                </a:tc>
                <a:tc>
                  <a:txBody>
                    <a:bodyPr/>
                    <a:lstStyle/>
                    <a:p>
                      <a:pPr indent="0" lvl="0" marL="0" rtl="0" algn="ctr">
                        <a:lnSpc>
                          <a:spcPct val="115000"/>
                        </a:lnSpc>
                        <a:spcBef>
                          <a:spcPts val="0"/>
                        </a:spcBef>
                        <a:spcAft>
                          <a:spcPts val="0"/>
                        </a:spcAft>
                        <a:buNone/>
                      </a:pPr>
                      <a:r>
                        <a:rPr b="1" lang="en-IN">
                          <a:latin typeface="Helvetica Neue"/>
                          <a:ea typeface="Helvetica Neue"/>
                          <a:cs typeface="Helvetica Neue"/>
                          <a:sym typeface="Helvetica Neue"/>
                        </a:rPr>
                        <a:t>65.9%</a:t>
                      </a:r>
                      <a:endParaRPr b="1"/>
                    </a:p>
                  </a:txBody>
                  <a:tcPr marT="45725" marB="45725" marR="91450" marL="91450" anchor="b"/>
                </a:tc>
              </a:tr>
              <a:tr h="503300">
                <a:tc>
                  <a:txBody>
                    <a:bodyPr/>
                    <a:lstStyle/>
                    <a:p>
                      <a:pPr indent="0" lvl="0" marL="0" marR="0" rtl="0" algn="ctr">
                        <a:spcBef>
                          <a:spcPts val="0"/>
                        </a:spcBef>
                        <a:spcAft>
                          <a:spcPts val="0"/>
                        </a:spcAft>
                        <a:buNone/>
                      </a:pPr>
                      <a:r>
                        <a:rPr b="1" lang="en-IN"/>
                        <a:t>CenterNet(over pictor)</a:t>
                      </a:r>
                      <a:endParaRPr b="1"/>
                    </a:p>
                  </a:txBody>
                  <a:tcPr marT="45725" marB="45725" marR="91450" marL="91450" anchor="b"/>
                </a:tc>
                <a:tc>
                  <a:txBody>
                    <a:bodyPr/>
                    <a:lstStyle/>
                    <a:p>
                      <a:pPr indent="0" lvl="0" marL="0" rtl="0" algn="ctr">
                        <a:lnSpc>
                          <a:spcPct val="115000"/>
                        </a:lnSpc>
                        <a:spcBef>
                          <a:spcPts val="0"/>
                        </a:spcBef>
                        <a:spcAft>
                          <a:spcPts val="0"/>
                        </a:spcAft>
                        <a:buNone/>
                      </a:pPr>
                      <a:r>
                        <a:rPr lang="en-IN">
                          <a:latin typeface="Helvetica Neue"/>
                          <a:ea typeface="Helvetica Neue"/>
                          <a:cs typeface="Helvetica Neue"/>
                          <a:sym typeface="Helvetica Neue"/>
                        </a:rPr>
                        <a:t>30.4%</a:t>
                      </a:r>
                      <a:endParaRPr/>
                    </a:p>
                  </a:txBody>
                  <a:tcPr marT="45725" marB="45725" marR="91450" marL="91450" anchor="b"/>
                </a:tc>
                <a:tc>
                  <a:txBody>
                    <a:bodyPr/>
                    <a:lstStyle/>
                    <a:p>
                      <a:pPr indent="0" lvl="0" marL="0" rtl="0" algn="ctr">
                        <a:lnSpc>
                          <a:spcPct val="115000"/>
                        </a:lnSpc>
                        <a:spcBef>
                          <a:spcPts val="0"/>
                        </a:spcBef>
                        <a:spcAft>
                          <a:spcPts val="0"/>
                        </a:spcAft>
                        <a:buNone/>
                      </a:pPr>
                      <a:r>
                        <a:rPr lang="en-IN">
                          <a:latin typeface="Helvetica Neue"/>
                          <a:ea typeface="Helvetica Neue"/>
                          <a:cs typeface="Helvetica Neue"/>
                          <a:sym typeface="Helvetica Neue"/>
                        </a:rPr>
                        <a:t>45.6%</a:t>
                      </a:r>
                      <a:endParaRPr/>
                    </a:p>
                  </a:txBody>
                  <a:tcPr marT="45725" marB="45725" marR="91450" marL="91450" anchor="b"/>
                </a:tc>
                <a:tc>
                  <a:txBody>
                    <a:bodyPr/>
                    <a:lstStyle/>
                    <a:p>
                      <a:pPr indent="0" lvl="0" marL="0" rtl="0" algn="ctr">
                        <a:lnSpc>
                          <a:spcPct val="115000"/>
                        </a:lnSpc>
                        <a:spcBef>
                          <a:spcPts val="0"/>
                        </a:spcBef>
                        <a:spcAft>
                          <a:spcPts val="0"/>
                        </a:spcAft>
                        <a:buNone/>
                      </a:pPr>
                      <a:r>
                        <a:rPr lang="en-IN"/>
                        <a:t>41.2%</a:t>
                      </a:r>
                      <a:endParaRPr/>
                    </a:p>
                  </a:txBody>
                  <a:tcPr marT="45725" marB="45725" marR="91450" marL="91450" anchor="b"/>
                </a:tc>
                <a:tc>
                  <a:txBody>
                    <a:bodyPr/>
                    <a:lstStyle/>
                    <a:p>
                      <a:pPr indent="0" lvl="0" marL="0" rtl="0" algn="ctr">
                        <a:lnSpc>
                          <a:spcPct val="115000"/>
                        </a:lnSpc>
                        <a:spcBef>
                          <a:spcPts val="0"/>
                        </a:spcBef>
                        <a:spcAft>
                          <a:spcPts val="0"/>
                        </a:spcAft>
                        <a:buNone/>
                      </a:pPr>
                      <a:r>
                        <a:rPr lang="en-IN"/>
                        <a:t>60.2%</a:t>
                      </a:r>
                      <a:endParaRPr/>
                    </a:p>
                  </a:txBody>
                  <a:tcPr marT="45725" marB="45725" marR="91450" marL="91450" anchor="b"/>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8"/>
          <p:cNvSpPr txBox="1"/>
          <p:nvPr>
            <p:ph idx="1" type="body"/>
          </p:nvPr>
        </p:nvSpPr>
        <p:spPr>
          <a:xfrm>
            <a:off x="1" y="1763297"/>
            <a:ext cx="8153399" cy="4191189"/>
          </a:xfrm>
          <a:prstGeom prst="rect">
            <a:avLst/>
          </a:prstGeom>
          <a:noFill/>
          <a:ln>
            <a:noFill/>
          </a:ln>
          <a:effectLst>
            <a:outerShdw blurRad="57150" rotWithShape="0" algn="bl" dir="5400000" dist="19050">
              <a:srgbClr val="000000">
                <a:alpha val="50000"/>
              </a:srgbClr>
            </a:outerShdw>
            <a:reflection blurRad="0" dir="5400000" dist="38100" endA="0" fadeDir="5400012" kx="0" rotWithShape="0" algn="bl" stPos="0" sy="-100000" ky="0"/>
          </a:effectLst>
        </p:spPr>
        <p:txBody>
          <a:bodyPr anchorCtr="0" anchor="t" bIns="45700" lIns="91425" spcFirstLastPara="1" rIns="91425" wrap="square" tIns="45700">
            <a:noAutofit/>
          </a:bodyPr>
          <a:lstStyle/>
          <a:p>
            <a:pPr indent="-342900" lvl="0" marL="457200" rtl="0" algn="l">
              <a:lnSpc>
                <a:spcPct val="90000"/>
              </a:lnSpc>
              <a:spcBef>
                <a:spcPts val="0"/>
              </a:spcBef>
              <a:spcAft>
                <a:spcPts val="0"/>
              </a:spcAft>
              <a:buClr>
                <a:srgbClr val="222222"/>
              </a:buClr>
              <a:buSzPts val="1800"/>
              <a:buFont typeface="Comic Sans MS"/>
              <a:buChar char="❏"/>
            </a:pPr>
            <a:r>
              <a:rPr lang="en-IN">
                <a:solidFill>
                  <a:srgbClr val="222222"/>
                </a:solidFill>
                <a:latin typeface="Comic Sans MS"/>
                <a:ea typeface="Comic Sans MS"/>
                <a:cs typeface="Comic Sans MS"/>
                <a:sym typeface="Comic Sans MS"/>
              </a:rPr>
              <a:t>Our project aims to mitigate the issue of fatal construction accidents , error-prone traditional manual supervision and the shortage of qualified site inspectors which is augmented by adopting an AI-based-smart-construction safety-inspection protocol.</a:t>
            </a:r>
            <a:endParaRPr>
              <a:solidFill>
                <a:srgbClr val="222222"/>
              </a:solidFill>
              <a:latin typeface="Comic Sans MS"/>
              <a:ea typeface="Comic Sans MS"/>
              <a:cs typeface="Comic Sans MS"/>
              <a:sym typeface="Comic Sans MS"/>
            </a:endParaRPr>
          </a:p>
          <a:p>
            <a:pPr indent="-342900" lvl="0" marL="457200" rtl="0" algn="l">
              <a:lnSpc>
                <a:spcPct val="90000"/>
              </a:lnSpc>
              <a:spcBef>
                <a:spcPts val="0"/>
              </a:spcBef>
              <a:spcAft>
                <a:spcPts val="0"/>
              </a:spcAft>
              <a:buClr>
                <a:srgbClr val="222222"/>
              </a:buClr>
              <a:buSzPts val="1800"/>
              <a:buFont typeface="Comic Sans MS"/>
              <a:buChar char="❏"/>
            </a:pPr>
            <a:r>
              <a:rPr lang="en-IN">
                <a:solidFill>
                  <a:srgbClr val="222222"/>
                </a:solidFill>
                <a:latin typeface="Comic Sans MS"/>
                <a:ea typeface="Comic Sans MS"/>
                <a:cs typeface="Comic Sans MS"/>
                <a:sym typeface="Comic Sans MS"/>
              </a:rPr>
              <a:t>Our primary goal is to develop a model that would identify an individual construction worker and detect the type of safety gears the worker is wearing.</a:t>
            </a:r>
            <a:endParaRPr>
              <a:solidFill>
                <a:srgbClr val="222222"/>
              </a:solidFill>
              <a:latin typeface="Comic Sans MS"/>
              <a:ea typeface="Comic Sans MS"/>
              <a:cs typeface="Comic Sans MS"/>
              <a:sym typeface="Comic Sans MS"/>
            </a:endParaRPr>
          </a:p>
          <a:p>
            <a:pPr indent="-342900" lvl="0" marL="457200" rtl="0" algn="l">
              <a:lnSpc>
                <a:spcPct val="90000"/>
              </a:lnSpc>
              <a:spcBef>
                <a:spcPts val="0"/>
              </a:spcBef>
              <a:spcAft>
                <a:spcPts val="0"/>
              </a:spcAft>
              <a:buClr>
                <a:srgbClr val="222222"/>
              </a:buClr>
              <a:buSzPts val="1800"/>
              <a:buFont typeface="Comic Sans MS"/>
              <a:buChar char="❏"/>
            </a:pPr>
            <a:r>
              <a:rPr lang="en-IN">
                <a:solidFill>
                  <a:srgbClr val="222222"/>
                </a:solidFill>
                <a:latin typeface="Comic Sans MS"/>
                <a:ea typeface="Comic Sans MS"/>
                <a:cs typeface="Comic Sans MS"/>
                <a:sym typeface="Comic Sans MS"/>
              </a:rPr>
              <a:t>We proposed detection safety conditions based on three combinations of PPEs in the form of hardhats/helmets,vests and glasses.</a:t>
            </a:r>
            <a:endParaRPr>
              <a:solidFill>
                <a:srgbClr val="222222"/>
              </a:solidFill>
              <a:latin typeface="Comic Sans MS"/>
              <a:ea typeface="Comic Sans MS"/>
              <a:cs typeface="Comic Sans MS"/>
              <a:sym typeface="Comic Sans MS"/>
            </a:endParaRPr>
          </a:p>
        </p:txBody>
      </p:sp>
      <p:sp>
        <p:nvSpPr>
          <p:cNvPr id="53" name="Google Shape;53;p8"/>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Project Outline</a:t>
            </a:r>
            <a:endParaRPr/>
          </a:p>
        </p:txBody>
      </p:sp>
      <p:pic>
        <p:nvPicPr>
          <p:cNvPr id="54" name="Google Shape;54;p8"/>
          <p:cNvPicPr preferRelativeResize="0"/>
          <p:nvPr/>
        </p:nvPicPr>
        <p:blipFill rotWithShape="1">
          <a:blip r:embed="rId3">
            <a:alphaModFix/>
          </a:blip>
          <a:srcRect b="0" l="0" r="0" t="0"/>
          <a:stretch/>
        </p:blipFill>
        <p:spPr>
          <a:xfrm>
            <a:off x="8066314" y="686125"/>
            <a:ext cx="4125685" cy="607390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311150" lvl="0" marL="285750" rtl="0" algn="l">
              <a:lnSpc>
                <a:spcPct val="90000"/>
              </a:lnSpc>
              <a:spcBef>
                <a:spcPts val="1000"/>
              </a:spcBef>
              <a:spcAft>
                <a:spcPts val="0"/>
              </a:spcAft>
              <a:buClr>
                <a:srgbClr val="231F20"/>
              </a:buClr>
              <a:buSzPts val="2200"/>
              <a:buFont typeface="Comic Sans MS"/>
              <a:buChar char="❏"/>
            </a:pPr>
            <a:r>
              <a:rPr lang="en-IN" sz="2200">
                <a:latin typeface="Comic Sans MS"/>
                <a:ea typeface="Comic Sans MS"/>
                <a:cs typeface="Comic Sans MS"/>
                <a:sym typeface="Comic Sans MS"/>
              </a:rPr>
              <a:t>Our best performing model is CenterNet with a RESNET -50 backbone.It has a precision of 30.4% on PictorV3 and 53.8% in CHVG.</a:t>
            </a:r>
            <a:endParaRPr sz="2200">
              <a:latin typeface="Comic Sans MS"/>
              <a:ea typeface="Comic Sans MS"/>
              <a:cs typeface="Comic Sans MS"/>
              <a:sym typeface="Comic Sans MS"/>
            </a:endParaRPr>
          </a:p>
          <a:p>
            <a:pPr indent="-311150" lvl="0" marL="285750" rtl="0" algn="l">
              <a:lnSpc>
                <a:spcPct val="90000"/>
              </a:lnSpc>
              <a:spcBef>
                <a:spcPts val="1000"/>
              </a:spcBef>
              <a:spcAft>
                <a:spcPts val="0"/>
              </a:spcAft>
              <a:buSzPts val="2200"/>
              <a:buFont typeface="Comic Sans MS"/>
              <a:buChar char="❏"/>
            </a:pPr>
            <a:r>
              <a:rPr lang="en-IN" sz="2200">
                <a:latin typeface="Comic Sans MS"/>
                <a:ea typeface="Comic Sans MS"/>
                <a:cs typeface="Comic Sans MS"/>
                <a:sym typeface="Comic Sans MS"/>
              </a:rPr>
              <a:t>It is the best </a:t>
            </a:r>
            <a:r>
              <a:rPr lang="en-IN" sz="2200">
                <a:latin typeface="Comic Sans MS"/>
                <a:ea typeface="Comic Sans MS"/>
                <a:cs typeface="Comic Sans MS"/>
                <a:sym typeface="Comic Sans MS"/>
              </a:rPr>
              <a:t>performing</a:t>
            </a:r>
            <a:r>
              <a:rPr lang="en-IN" sz="2200">
                <a:latin typeface="Comic Sans MS"/>
                <a:ea typeface="Comic Sans MS"/>
                <a:cs typeface="Comic Sans MS"/>
                <a:sym typeface="Comic Sans MS"/>
              </a:rPr>
              <a:t> model on both datasets and performs exceptionally better at a lower computational requirement.</a:t>
            </a:r>
            <a:endParaRPr sz="2200">
              <a:latin typeface="Comic Sans MS"/>
              <a:ea typeface="Comic Sans MS"/>
              <a:cs typeface="Comic Sans MS"/>
              <a:sym typeface="Comic Sans MS"/>
            </a:endParaRPr>
          </a:p>
          <a:p>
            <a:pPr indent="-311150" lvl="0" marL="285750" rtl="0" algn="l">
              <a:lnSpc>
                <a:spcPct val="90000"/>
              </a:lnSpc>
              <a:spcBef>
                <a:spcPts val="1000"/>
              </a:spcBef>
              <a:spcAft>
                <a:spcPts val="0"/>
              </a:spcAft>
              <a:buSzPts val="2200"/>
              <a:buFont typeface="Comic Sans MS"/>
              <a:buChar char="❏"/>
            </a:pPr>
            <a:r>
              <a:rPr lang="en-IN" sz="2200">
                <a:latin typeface="Comic Sans MS"/>
                <a:ea typeface="Comic Sans MS"/>
                <a:cs typeface="Comic Sans MS"/>
                <a:sym typeface="Comic Sans MS"/>
              </a:rPr>
              <a:t>It is also ideal because of its exceptional precision and recall on large images which is most relevant to our business.</a:t>
            </a:r>
            <a:endParaRPr sz="2200">
              <a:latin typeface="Comic Sans MS"/>
              <a:ea typeface="Comic Sans MS"/>
              <a:cs typeface="Comic Sans MS"/>
              <a:sym typeface="Comic Sans MS"/>
            </a:endParaRPr>
          </a:p>
        </p:txBody>
      </p:sp>
      <p:sp>
        <p:nvSpPr>
          <p:cNvPr id="164" name="Google Shape;164;p26"/>
          <p:cNvSpPr txBox="1"/>
          <p:nvPr>
            <p:ph idx="2" type="body"/>
          </p:nvPr>
        </p:nvSpPr>
        <p:spPr>
          <a:xfrm>
            <a:off x="645824" y="686125"/>
            <a:ext cx="8723259"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Optimal Case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7"/>
          <p:cNvSpPr txBox="1"/>
          <p:nvPr>
            <p:ph idx="1" type="body"/>
          </p:nvPr>
        </p:nvSpPr>
        <p:spPr>
          <a:xfrm>
            <a:off x="356150" y="1798822"/>
            <a:ext cx="11028900" cy="40179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231F20"/>
              </a:buClr>
              <a:buSzPts val="1800"/>
              <a:buFont typeface="Arial"/>
              <a:buNone/>
            </a:pPr>
            <a:r>
              <a:rPr b="1" i="1" lang="en-IN" u="sng">
                <a:latin typeface="Comic Sans MS"/>
                <a:ea typeface="Comic Sans MS"/>
                <a:cs typeface="Comic Sans MS"/>
                <a:sym typeface="Comic Sans MS"/>
              </a:rPr>
              <a:t>Centernet(CHVG)</a:t>
            </a:r>
            <a:endParaRPr b="1" i="1" u="sng">
              <a:latin typeface="Comic Sans MS"/>
              <a:ea typeface="Comic Sans MS"/>
              <a:cs typeface="Comic Sans MS"/>
              <a:sym typeface="Comic Sans MS"/>
            </a:endParaRPr>
          </a:p>
        </p:txBody>
      </p:sp>
      <p:sp>
        <p:nvSpPr>
          <p:cNvPr id="170" name="Google Shape;170;p27"/>
          <p:cNvSpPr txBox="1"/>
          <p:nvPr>
            <p:ph idx="2" type="body"/>
          </p:nvPr>
        </p:nvSpPr>
        <p:spPr>
          <a:xfrm>
            <a:off x="645824" y="686125"/>
            <a:ext cx="9412575" cy="868651"/>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Diagram(s) or Visualization(s)</a:t>
            </a:r>
            <a:endParaRPr/>
          </a:p>
        </p:txBody>
      </p:sp>
      <p:sp>
        <p:nvSpPr>
          <p:cNvPr id="171" name="Google Shape;171;p27"/>
          <p:cNvSpPr txBox="1"/>
          <p:nvPr/>
        </p:nvSpPr>
        <p:spPr>
          <a:xfrm>
            <a:off x="733419" y="2818468"/>
            <a:ext cx="5482200" cy="6526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p>
          <a:p>
            <a:pPr indent="0" lvl="0" marL="63500" marR="38100" rtl="0" algn="l">
              <a:lnSpc>
                <a:spcPct val="115000"/>
              </a:lnSpc>
              <a:spcBef>
                <a:spcPts val="0"/>
              </a:spcBef>
              <a:spcAft>
                <a:spcPts val="0"/>
              </a:spcAft>
              <a:buNone/>
            </a:pPr>
            <a:r>
              <a:rPr lang="en-IN" sz="1050">
                <a:solidFill>
                  <a:srgbClr val="E9EDEF"/>
                </a:solidFill>
                <a:highlight>
                  <a:srgbClr val="202C33"/>
                </a:highlight>
                <a:latin typeface="Helvetica Neue"/>
                <a:ea typeface="Helvetica Neue"/>
                <a:cs typeface="Helvetica Neue"/>
                <a:sym typeface="Helvetica Neue"/>
              </a:rPr>
              <a:t>Centernet</a:t>
            </a:r>
            <a:endParaRPr sz="1050">
              <a:solidFill>
                <a:srgbClr val="E9EDEF"/>
              </a:solidFill>
              <a:highlight>
                <a:srgbClr val="202C33"/>
              </a:highlight>
              <a:latin typeface="Helvetica Neue"/>
              <a:ea typeface="Helvetica Neue"/>
              <a:cs typeface="Helvetica Neue"/>
              <a:sym typeface="Helvetica Neue"/>
            </a:endParaRPr>
          </a:p>
        </p:txBody>
      </p:sp>
      <p:pic>
        <p:nvPicPr>
          <p:cNvPr id="172" name="Google Shape;172;p27"/>
          <p:cNvPicPr preferRelativeResize="0"/>
          <p:nvPr/>
        </p:nvPicPr>
        <p:blipFill>
          <a:blip r:embed="rId3">
            <a:alphaModFix/>
          </a:blip>
          <a:stretch>
            <a:fillRect/>
          </a:stretch>
        </p:blipFill>
        <p:spPr>
          <a:xfrm>
            <a:off x="414550" y="2060975"/>
            <a:ext cx="10411377" cy="4523874"/>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8"/>
          <p:cNvSpPr txBox="1"/>
          <p:nvPr>
            <p:ph idx="1" type="body"/>
          </p:nvPr>
        </p:nvSpPr>
        <p:spPr>
          <a:xfrm>
            <a:off x="356150" y="1798822"/>
            <a:ext cx="11028900" cy="40179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231F20"/>
              </a:buClr>
              <a:buSzPts val="1800"/>
              <a:buFont typeface="Arial"/>
              <a:buNone/>
            </a:pPr>
            <a:r>
              <a:rPr b="1" i="1" lang="en-IN">
                <a:latin typeface="Comic Sans MS"/>
                <a:ea typeface="Comic Sans MS"/>
                <a:cs typeface="Comic Sans MS"/>
                <a:sym typeface="Comic Sans MS"/>
              </a:rPr>
              <a:t>Centernet(PICTOR)</a:t>
            </a:r>
            <a:endParaRPr b="1" i="1">
              <a:latin typeface="Comic Sans MS"/>
              <a:ea typeface="Comic Sans MS"/>
              <a:cs typeface="Comic Sans MS"/>
              <a:sym typeface="Comic Sans MS"/>
            </a:endParaRPr>
          </a:p>
        </p:txBody>
      </p:sp>
      <p:sp>
        <p:nvSpPr>
          <p:cNvPr id="178" name="Google Shape;178;p28"/>
          <p:cNvSpPr txBox="1"/>
          <p:nvPr>
            <p:ph idx="2" type="body"/>
          </p:nvPr>
        </p:nvSpPr>
        <p:spPr>
          <a:xfrm>
            <a:off x="645824" y="686125"/>
            <a:ext cx="9412500" cy="868800"/>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Diagram(s) or Visualization(s)</a:t>
            </a:r>
            <a:endParaRPr/>
          </a:p>
        </p:txBody>
      </p:sp>
      <p:sp>
        <p:nvSpPr>
          <p:cNvPr id="179" name="Google Shape;179;p28"/>
          <p:cNvSpPr txBox="1"/>
          <p:nvPr/>
        </p:nvSpPr>
        <p:spPr>
          <a:xfrm>
            <a:off x="733419" y="2818468"/>
            <a:ext cx="5482200" cy="6526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p>
          <a:p>
            <a:pPr indent="0" lvl="0" marL="63500" marR="38100" rtl="0" algn="l">
              <a:lnSpc>
                <a:spcPct val="115000"/>
              </a:lnSpc>
              <a:spcBef>
                <a:spcPts val="0"/>
              </a:spcBef>
              <a:spcAft>
                <a:spcPts val="0"/>
              </a:spcAft>
              <a:buNone/>
            </a:pPr>
            <a:r>
              <a:rPr lang="en-IN" sz="1050">
                <a:solidFill>
                  <a:srgbClr val="E9EDEF"/>
                </a:solidFill>
                <a:highlight>
                  <a:srgbClr val="202C33"/>
                </a:highlight>
                <a:latin typeface="Helvetica Neue"/>
                <a:ea typeface="Helvetica Neue"/>
                <a:cs typeface="Helvetica Neue"/>
                <a:sym typeface="Helvetica Neue"/>
              </a:rPr>
              <a:t>Centernet</a:t>
            </a:r>
            <a:endParaRPr sz="1050">
              <a:solidFill>
                <a:srgbClr val="E9EDEF"/>
              </a:solidFill>
              <a:highlight>
                <a:srgbClr val="202C33"/>
              </a:highlight>
              <a:latin typeface="Helvetica Neue"/>
              <a:ea typeface="Helvetica Neue"/>
              <a:cs typeface="Helvetica Neue"/>
              <a:sym typeface="Helvetica Neue"/>
            </a:endParaRPr>
          </a:p>
        </p:txBody>
      </p:sp>
      <p:pic>
        <p:nvPicPr>
          <p:cNvPr id="180" name="Google Shape;180;p28"/>
          <p:cNvPicPr preferRelativeResize="0"/>
          <p:nvPr/>
        </p:nvPicPr>
        <p:blipFill>
          <a:blip r:embed="rId3">
            <a:alphaModFix/>
          </a:blip>
          <a:stretch>
            <a:fillRect/>
          </a:stretch>
        </p:blipFill>
        <p:spPr>
          <a:xfrm>
            <a:off x="356150" y="2084650"/>
            <a:ext cx="10884326" cy="44891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9"/>
          <p:cNvSpPr txBox="1"/>
          <p:nvPr>
            <p:ph idx="1" type="body"/>
          </p:nvPr>
        </p:nvSpPr>
        <p:spPr>
          <a:xfrm>
            <a:off x="356150" y="1798822"/>
            <a:ext cx="11028900" cy="40179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231F20"/>
              </a:buClr>
              <a:buSzPts val="1800"/>
              <a:buFont typeface="Arial"/>
              <a:buNone/>
            </a:pPr>
            <a:r>
              <a:rPr b="1" i="1" lang="en-IN" u="sng">
                <a:latin typeface="Comic Sans MS"/>
                <a:ea typeface="Comic Sans MS"/>
                <a:cs typeface="Comic Sans MS"/>
                <a:sym typeface="Comic Sans MS"/>
              </a:rPr>
              <a:t>SINGLE-SHOT-DETECTION</a:t>
            </a:r>
            <a:r>
              <a:rPr b="1" i="1" lang="en-IN" u="sng">
                <a:latin typeface="Comic Sans MS"/>
                <a:ea typeface="Comic Sans MS"/>
                <a:cs typeface="Comic Sans MS"/>
                <a:sym typeface="Comic Sans MS"/>
              </a:rPr>
              <a:t>(CHVG)</a:t>
            </a:r>
            <a:endParaRPr b="1" i="1" u="sng">
              <a:latin typeface="Comic Sans MS"/>
              <a:ea typeface="Comic Sans MS"/>
              <a:cs typeface="Comic Sans MS"/>
              <a:sym typeface="Comic Sans MS"/>
            </a:endParaRPr>
          </a:p>
        </p:txBody>
      </p:sp>
      <p:sp>
        <p:nvSpPr>
          <p:cNvPr id="186" name="Google Shape;186;p29"/>
          <p:cNvSpPr txBox="1"/>
          <p:nvPr>
            <p:ph idx="2" type="body"/>
          </p:nvPr>
        </p:nvSpPr>
        <p:spPr>
          <a:xfrm>
            <a:off x="645824" y="686125"/>
            <a:ext cx="9412500" cy="868800"/>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Diagram(s) or Visualization(s)</a:t>
            </a:r>
            <a:endParaRPr/>
          </a:p>
        </p:txBody>
      </p:sp>
      <p:sp>
        <p:nvSpPr>
          <p:cNvPr id="187" name="Google Shape;187;p29"/>
          <p:cNvSpPr txBox="1"/>
          <p:nvPr/>
        </p:nvSpPr>
        <p:spPr>
          <a:xfrm>
            <a:off x="733419" y="2818468"/>
            <a:ext cx="5482200" cy="6526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p>
          <a:p>
            <a:pPr indent="0" lvl="0" marL="63500" marR="38100" rtl="0" algn="l">
              <a:lnSpc>
                <a:spcPct val="115000"/>
              </a:lnSpc>
              <a:spcBef>
                <a:spcPts val="0"/>
              </a:spcBef>
              <a:spcAft>
                <a:spcPts val="0"/>
              </a:spcAft>
              <a:buNone/>
            </a:pPr>
            <a:r>
              <a:rPr lang="en-IN" sz="1050">
                <a:solidFill>
                  <a:srgbClr val="E9EDEF"/>
                </a:solidFill>
                <a:highlight>
                  <a:srgbClr val="202C33"/>
                </a:highlight>
                <a:latin typeface="Helvetica Neue"/>
                <a:ea typeface="Helvetica Neue"/>
                <a:cs typeface="Helvetica Neue"/>
                <a:sym typeface="Helvetica Neue"/>
              </a:rPr>
              <a:t>Centernet</a:t>
            </a:r>
            <a:endParaRPr sz="1050">
              <a:solidFill>
                <a:srgbClr val="E9EDEF"/>
              </a:solidFill>
              <a:highlight>
                <a:srgbClr val="202C33"/>
              </a:highlight>
              <a:latin typeface="Helvetica Neue"/>
              <a:ea typeface="Helvetica Neue"/>
              <a:cs typeface="Helvetica Neue"/>
              <a:sym typeface="Helvetica Neue"/>
            </a:endParaRPr>
          </a:p>
        </p:txBody>
      </p:sp>
      <p:pic>
        <p:nvPicPr>
          <p:cNvPr id="188" name="Google Shape;188;p29"/>
          <p:cNvPicPr preferRelativeResize="0"/>
          <p:nvPr/>
        </p:nvPicPr>
        <p:blipFill>
          <a:blip r:embed="rId3">
            <a:alphaModFix/>
          </a:blip>
          <a:stretch>
            <a:fillRect/>
          </a:stretch>
        </p:blipFill>
        <p:spPr>
          <a:xfrm>
            <a:off x="356150" y="2084625"/>
            <a:ext cx="10979098" cy="44891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0"/>
          <p:cNvSpPr txBox="1"/>
          <p:nvPr>
            <p:ph idx="1" type="body"/>
          </p:nvPr>
        </p:nvSpPr>
        <p:spPr>
          <a:xfrm>
            <a:off x="356150" y="1798822"/>
            <a:ext cx="11028900" cy="40179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231F20"/>
              </a:buClr>
              <a:buSzPts val="1800"/>
              <a:buFont typeface="Arial"/>
              <a:buNone/>
            </a:pPr>
            <a:r>
              <a:rPr b="1" i="1" lang="en-IN" u="sng">
                <a:latin typeface="Comic Sans MS"/>
                <a:ea typeface="Comic Sans MS"/>
                <a:cs typeface="Comic Sans MS"/>
                <a:sym typeface="Comic Sans MS"/>
              </a:rPr>
              <a:t>SINGLE-SHOT-DETECTION(PICTOR)</a:t>
            </a:r>
            <a:endParaRPr b="1" i="1" u="sng">
              <a:latin typeface="Comic Sans MS"/>
              <a:ea typeface="Comic Sans MS"/>
              <a:cs typeface="Comic Sans MS"/>
              <a:sym typeface="Comic Sans MS"/>
            </a:endParaRPr>
          </a:p>
        </p:txBody>
      </p:sp>
      <p:sp>
        <p:nvSpPr>
          <p:cNvPr id="194" name="Google Shape;194;p30"/>
          <p:cNvSpPr txBox="1"/>
          <p:nvPr>
            <p:ph idx="2" type="body"/>
          </p:nvPr>
        </p:nvSpPr>
        <p:spPr>
          <a:xfrm>
            <a:off x="645824" y="686125"/>
            <a:ext cx="9412500" cy="868800"/>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Diagram(s) or Visualization(s)</a:t>
            </a:r>
            <a:endParaRPr/>
          </a:p>
        </p:txBody>
      </p:sp>
      <p:sp>
        <p:nvSpPr>
          <p:cNvPr id="195" name="Google Shape;195;p30"/>
          <p:cNvSpPr txBox="1"/>
          <p:nvPr/>
        </p:nvSpPr>
        <p:spPr>
          <a:xfrm>
            <a:off x="733419" y="2818468"/>
            <a:ext cx="5482200" cy="6526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p>
          <a:p>
            <a:pPr indent="0" lvl="0" marL="63500" marR="38100" rtl="0" algn="l">
              <a:lnSpc>
                <a:spcPct val="115000"/>
              </a:lnSpc>
              <a:spcBef>
                <a:spcPts val="0"/>
              </a:spcBef>
              <a:spcAft>
                <a:spcPts val="0"/>
              </a:spcAft>
              <a:buNone/>
            </a:pPr>
            <a:r>
              <a:rPr lang="en-IN" sz="1050">
                <a:solidFill>
                  <a:srgbClr val="E9EDEF"/>
                </a:solidFill>
                <a:highlight>
                  <a:srgbClr val="202C33"/>
                </a:highlight>
                <a:latin typeface="Helvetica Neue"/>
                <a:ea typeface="Helvetica Neue"/>
                <a:cs typeface="Helvetica Neue"/>
                <a:sym typeface="Helvetica Neue"/>
              </a:rPr>
              <a:t>Centernet</a:t>
            </a:r>
            <a:endParaRPr sz="1050">
              <a:solidFill>
                <a:srgbClr val="E9EDEF"/>
              </a:solidFill>
              <a:highlight>
                <a:srgbClr val="202C33"/>
              </a:highlight>
              <a:latin typeface="Helvetica Neue"/>
              <a:ea typeface="Helvetica Neue"/>
              <a:cs typeface="Helvetica Neue"/>
              <a:sym typeface="Helvetica Neue"/>
            </a:endParaRPr>
          </a:p>
        </p:txBody>
      </p:sp>
      <p:pic>
        <p:nvPicPr>
          <p:cNvPr id="196" name="Google Shape;196;p30"/>
          <p:cNvPicPr preferRelativeResize="0"/>
          <p:nvPr/>
        </p:nvPicPr>
        <p:blipFill>
          <a:blip r:embed="rId3">
            <a:alphaModFix/>
          </a:blip>
          <a:stretch>
            <a:fillRect/>
          </a:stretch>
        </p:blipFill>
        <p:spPr>
          <a:xfrm>
            <a:off x="276400" y="2081025"/>
            <a:ext cx="11028900" cy="45045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1"/>
          <p:cNvSpPr txBox="1"/>
          <p:nvPr>
            <p:ph idx="1" type="body"/>
          </p:nvPr>
        </p:nvSpPr>
        <p:spPr>
          <a:xfrm>
            <a:off x="201350" y="1810672"/>
            <a:ext cx="11028900" cy="40179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231F20"/>
              </a:buClr>
              <a:buSzPts val="1800"/>
              <a:buFont typeface="Arial"/>
              <a:buNone/>
            </a:pPr>
            <a:r>
              <a:rPr b="1" i="1" lang="en-IN" u="sng">
                <a:latin typeface="Comic Sans MS"/>
                <a:ea typeface="Comic Sans MS"/>
                <a:cs typeface="Comic Sans MS"/>
                <a:sym typeface="Comic Sans MS"/>
              </a:rPr>
              <a:t>FASTER-RCNN</a:t>
            </a:r>
            <a:r>
              <a:rPr b="1" i="1" lang="en-IN" u="sng">
                <a:latin typeface="Comic Sans MS"/>
                <a:ea typeface="Comic Sans MS"/>
                <a:cs typeface="Comic Sans MS"/>
                <a:sym typeface="Comic Sans MS"/>
              </a:rPr>
              <a:t>(CHVG)</a:t>
            </a:r>
            <a:endParaRPr b="1" i="1" u="sng">
              <a:latin typeface="Comic Sans MS"/>
              <a:ea typeface="Comic Sans MS"/>
              <a:cs typeface="Comic Sans MS"/>
              <a:sym typeface="Comic Sans MS"/>
            </a:endParaRPr>
          </a:p>
        </p:txBody>
      </p:sp>
      <p:sp>
        <p:nvSpPr>
          <p:cNvPr id="202" name="Google Shape;202;p31"/>
          <p:cNvSpPr txBox="1"/>
          <p:nvPr>
            <p:ph idx="2" type="body"/>
          </p:nvPr>
        </p:nvSpPr>
        <p:spPr>
          <a:xfrm>
            <a:off x="645824" y="686125"/>
            <a:ext cx="9412500" cy="868800"/>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Diagram(s) or Visualization(s)</a:t>
            </a:r>
            <a:endParaRPr/>
          </a:p>
        </p:txBody>
      </p:sp>
      <p:sp>
        <p:nvSpPr>
          <p:cNvPr id="203" name="Google Shape;203;p31"/>
          <p:cNvSpPr txBox="1"/>
          <p:nvPr/>
        </p:nvSpPr>
        <p:spPr>
          <a:xfrm>
            <a:off x="733419" y="2818468"/>
            <a:ext cx="5482200" cy="6526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p>
          <a:p>
            <a:pPr indent="0" lvl="0" marL="63500" marR="38100" rtl="0" algn="l">
              <a:lnSpc>
                <a:spcPct val="115000"/>
              </a:lnSpc>
              <a:spcBef>
                <a:spcPts val="0"/>
              </a:spcBef>
              <a:spcAft>
                <a:spcPts val="0"/>
              </a:spcAft>
              <a:buNone/>
            </a:pPr>
            <a:r>
              <a:rPr lang="en-IN" sz="1050">
                <a:solidFill>
                  <a:srgbClr val="E9EDEF"/>
                </a:solidFill>
                <a:highlight>
                  <a:srgbClr val="202C33"/>
                </a:highlight>
                <a:latin typeface="Helvetica Neue"/>
                <a:ea typeface="Helvetica Neue"/>
                <a:cs typeface="Helvetica Neue"/>
                <a:sym typeface="Helvetica Neue"/>
              </a:rPr>
              <a:t>Centernet</a:t>
            </a:r>
            <a:endParaRPr sz="1050">
              <a:solidFill>
                <a:srgbClr val="E9EDEF"/>
              </a:solidFill>
              <a:highlight>
                <a:srgbClr val="202C33"/>
              </a:highlight>
              <a:latin typeface="Helvetica Neue"/>
              <a:ea typeface="Helvetica Neue"/>
              <a:cs typeface="Helvetica Neue"/>
              <a:sym typeface="Helvetica Neue"/>
            </a:endParaRPr>
          </a:p>
        </p:txBody>
      </p:sp>
      <p:pic>
        <p:nvPicPr>
          <p:cNvPr id="204" name="Google Shape;204;p31"/>
          <p:cNvPicPr preferRelativeResize="0"/>
          <p:nvPr/>
        </p:nvPicPr>
        <p:blipFill>
          <a:blip r:embed="rId3">
            <a:alphaModFix/>
          </a:blip>
          <a:stretch>
            <a:fillRect/>
          </a:stretch>
        </p:blipFill>
        <p:spPr>
          <a:xfrm>
            <a:off x="201350" y="2129500"/>
            <a:ext cx="11240499" cy="453900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2"/>
          <p:cNvSpPr txBox="1"/>
          <p:nvPr>
            <p:ph idx="1" type="body"/>
          </p:nvPr>
        </p:nvSpPr>
        <p:spPr>
          <a:xfrm>
            <a:off x="201350" y="1810672"/>
            <a:ext cx="11028900" cy="40179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231F20"/>
              </a:buClr>
              <a:buSzPts val="1800"/>
              <a:buFont typeface="Arial"/>
              <a:buNone/>
            </a:pPr>
            <a:r>
              <a:rPr b="1" i="1" lang="en-IN" u="sng">
                <a:latin typeface="Comic Sans MS"/>
                <a:ea typeface="Comic Sans MS"/>
                <a:cs typeface="Comic Sans MS"/>
                <a:sym typeface="Comic Sans MS"/>
              </a:rPr>
              <a:t>FASTER-RCNN(PICTOR)</a:t>
            </a:r>
            <a:endParaRPr b="1" i="1" u="sng">
              <a:latin typeface="Comic Sans MS"/>
              <a:ea typeface="Comic Sans MS"/>
              <a:cs typeface="Comic Sans MS"/>
              <a:sym typeface="Comic Sans MS"/>
            </a:endParaRPr>
          </a:p>
        </p:txBody>
      </p:sp>
      <p:sp>
        <p:nvSpPr>
          <p:cNvPr id="210" name="Google Shape;210;p32"/>
          <p:cNvSpPr txBox="1"/>
          <p:nvPr>
            <p:ph idx="2" type="body"/>
          </p:nvPr>
        </p:nvSpPr>
        <p:spPr>
          <a:xfrm>
            <a:off x="645824" y="686125"/>
            <a:ext cx="9412500" cy="868800"/>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Diagram(s) or Visualization(s)</a:t>
            </a:r>
            <a:endParaRPr/>
          </a:p>
        </p:txBody>
      </p:sp>
      <p:sp>
        <p:nvSpPr>
          <p:cNvPr id="211" name="Google Shape;211;p32"/>
          <p:cNvSpPr txBox="1"/>
          <p:nvPr/>
        </p:nvSpPr>
        <p:spPr>
          <a:xfrm>
            <a:off x="733419" y="2818468"/>
            <a:ext cx="5482200" cy="65265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t/>
            </a:r>
            <a:endParaRPr/>
          </a:p>
          <a:p>
            <a:pPr indent="0" lvl="0" marL="63500" marR="38100" rtl="0" algn="l">
              <a:lnSpc>
                <a:spcPct val="115000"/>
              </a:lnSpc>
              <a:spcBef>
                <a:spcPts val="0"/>
              </a:spcBef>
              <a:spcAft>
                <a:spcPts val="0"/>
              </a:spcAft>
              <a:buNone/>
            </a:pPr>
            <a:r>
              <a:rPr lang="en-IN" sz="1050">
                <a:solidFill>
                  <a:srgbClr val="E9EDEF"/>
                </a:solidFill>
                <a:highlight>
                  <a:srgbClr val="202C33"/>
                </a:highlight>
                <a:latin typeface="Helvetica Neue"/>
                <a:ea typeface="Helvetica Neue"/>
                <a:cs typeface="Helvetica Neue"/>
                <a:sym typeface="Helvetica Neue"/>
              </a:rPr>
              <a:t>Centernet</a:t>
            </a:r>
            <a:endParaRPr sz="1050">
              <a:solidFill>
                <a:srgbClr val="E9EDEF"/>
              </a:solidFill>
              <a:highlight>
                <a:srgbClr val="202C33"/>
              </a:highlight>
              <a:latin typeface="Helvetica Neue"/>
              <a:ea typeface="Helvetica Neue"/>
              <a:cs typeface="Helvetica Neue"/>
              <a:sym typeface="Helvetica Neue"/>
            </a:endParaRPr>
          </a:p>
        </p:txBody>
      </p:sp>
      <p:pic>
        <p:nvPicPr>
          <p:cNvPr id="212" name="Google Shape;212;p32"/>
          <p:cNvPicPr preferRelativeResize="0"/>
          <p:nvPr/>
        </p:nvPicPr>
        <p:blipFill>
          <a:blip r:embed="rId3">
            <a:alphaModFix/>
          </a:blip>
          <a:stretch>
            <a:fillRect/>
          </a:stretch>
        </p:blipFill>
        <p:spPr>
          <a:xfrm>
            <a:off x="284275" y="2112400"/>
            <a:ext cx="11181251" cy="447317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3"/>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387350" lvl="0" marL="457200" rtl="0" algn="l">
              <a:lnSpc>
                <a:spcPct val="90000"/>
              </a:lnSpc>
              <a:spcBef>
                <a:spcPts val="0"/>
              </a:spcBef>
              <a:spcAft>
                <a:spcPts val="0"/>
              </a:spcAft>
              <a:buSzPts val="2500"/>
              <a:buFont typeface="Comic Sans MS"/>
              <a:buChar char="❏"/>
            </a:pPr>
            <a:r>
              <a:rPr lang="en-IN" sz="2500">
                <a:latin typeface="Comic Sans MS"/>
                <a:ea typeface="Comic Sans MS"/>
                <a:cs typeface="Comic Sans MS"/>
                <a:sym typeface="Comic Sans MS"/>
              </a:rPr>
              <a:t>The best model with good accuracy results on training is CenterNet.</a:t>
            </a:r>
            <a:endParaRPr sz="2500">
              <a:latin typeface="Comic Sans MS"/>
              <a:ea typeface="Comic Sans MS"/>
              <a:cs typeface="Comic Sans MS"/>
              <a:sym typeface="Comic Sans MS"/>
            </a:endParaRPr>
          </a:p>
          <a:p>
            <a:pPr indent="-387350" lvl="0" marL="457200" rtl="0" algn="l">
              <a:spcBef>
                <a:spcPts val="1000"/>
              </a:spcBef>
              <a:spcAft>
                <a:spcPts val="0"/>
              </a:spcAft>
              <a:buSzPts val="2500"/>
              <a:buFont typeface="Comic Sans MS"/>
              <a:buChar char="❏"/>
            </a:pPr>
            <a:r>
              <a:rPr lang="en-IN" sz="2500">
                <a:latin typeface="Comic Sans MS"/>
                <a:ea typeface="Comic Sans MS"/>
                <a:cs typeface="Comic Sans MS"/>
                <a:sym typeface="Comic Sans MS"/>
              </a:rPr>
              <a:t>It is the best performing model on both datasets and performs exceptionally better at a lower computational requirement.</a:t>
            </a:r>
            <a:endParaRPr sz="2500">
              <a:latin typeface="Comic Sans MS"/>
              <a:ea typeface="Comic Sans MS"/>
              <a:cs typeface="Comic Sans MS"/>
              <a:sym typeface="Comic Sans MS"/>
            </a:endParaRPr>
          </a:p>
          <a:p>
            <a:pPr indent="-387350" lvl="0" marL="457200" rtl="0" algn="l">
              <a:spcBef>
                <a:spcPts val="1000"/>
              </a:spcBef>
              <a:spcAft>
                <a:spcPts val="0"/>
              </a:spcAft>
              <a:buSzPts val="2500"/>
              <a:buFont typeface="Comic Sans MS"/>
              <a:buChar char="❏"/>
            </a:pPr>
            <a:r>
              <a:rPr lang="en-IN" sz="2500">
                <a:latin typeface="Comic Sans MS"/>
                <a:ea typeface="Comic Sans MS"/>
                <a:cs typeface="Comic Sans MS"/>
                <a:sym typeface="Comic Sans MS"/>
              </a:rPr>
              <a:t>It is also ideal because of its exceptional precision and recall on large images which is most relevant to our business.</a:t>
            </a:r>
            <a:endParaRPr sz="2500">
              <a:latin typeface="Comic Sans MS"/>
              <a:ea typeface="Comic Sans MS"/>
              <a:cs typeface="Comic Sans MS"/>
              <a:sym typeface="Comic Sans MS"/>
            </a:endParaRPr>
          </a:p>
          <a:p>
            <a:pPr indent="0" lvl="0" marL="457200" rtl="0" algn="l">
              <a:lnSpc>
                <a:spcPct val="90000"/>
              </a:lnSpc>
              <a:spcBef>
                <a:spcPts val="0"/>
              </a:spcBef>
              <a:spcAft>
                <a:spcPts val="0"/>
              </a:spcAft>
              <a:buNone/>
            </a:pPr>
            <a:r>
              <a:t/>
            </a:r>
            <a:endParaRPr sz="2500">
              <a:latin typeface="Comic Sans MS"/>
              <a:ea typeface="Comic Sans MS"/>
              <a:cs typeface="Comic Sans MS"/>
              <a:sym typeface="Comic Sans MS"/>
            </a:endParaRPr>
          </a:p>
        </p:txBody>
      </p:sp>
      <p:sp>
        <p:nvSpPr>
          <p:cNvPr id="218" name="Google Shape;218;p33"/>
          <p:cNvSpPr txBox="1"/>
          <p:nvPr>
            <p:ph idx="2" type="body"/>
          </p:nvPr>
        </p:nvSpPr>
        <p:spPr>
          <a:xfrm>
            <a:off x="645824" y="686125"/>
            <a:ext cx="8005807"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Final Recommendation</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4"/>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292100" lvl="0" marL="285750" rtl="0" algn="l">
              <a:lnSpc>
                <a:spcPct val="90000"/>
              </a:lnSpc>
              <a:spcBef>
                <a:spcPts val="0"/>
              </a:spcBef>
              <a:spcAft>
                <a:spcPts val="0"/>
              </a:spcAft>
              <a:buClr>
                <a:srgbClr val="231F20"/>
              </a:buClr>
              <a:buSzPts val="1900"/>
              <a:buFont typeface="Comic Sans MS"/>
              <a:buChar char="❏"/>
            </a:pPr>
            <a:r>
              <a:rPr lang="en-IN" sz="1900">
                <a:latin typeface="Comic Sans MS"/>
                <a:ea typeface="Comic Sans MS"/>
                <a:cs typeface="Comic Sans MS"/>
                <a:sym typeface="Comic Sans MS"/>
              </a:rPr>
              <a:t>One of the biggest challenges in making an object detection model is to configure an API and the dataset. Doing this on TensorFlow males the task more comfortable but due to the various compatibility issues of the libraries the task is still a challenge.</a:t>
            </a:r>
            <a:endParaRPr sz="1900">
              <a:latin typeface="Comic Sans MS"/>
              <a:ea typeface="Comic Sans MS"/>
              <a:cs typeface="Comic Sans MS"/>
              <a:sym typeface="Comic Sans MS"/>
            </a:endParaRPr>
          </a:p>
          <a:p>
            <a:pPr indent="-292100" lvl="0" marL="285750" rtl="0" algn="l">
              <a:lnSpc>
                <a:spcPct val="90000"/>
              </a:lnSpc>
              <a:spcBef>
                <a:spcPts val="1000"/>
              </a:spcBef>
              <a:spcAft>
                <a:spcPts val="0"/>
              </a:spcAft>
              <a:buClr>
                <a:srgbClr val="231F20"/>
              </a:buClr>
              <a:buSzPts val="1900"/>
              <a:buFont typeface="Comic Sans MS"/>
              <a:buChar char="❏"/>
            </a:pPr>
            <a:r>
              <a:rPr lang="en-IN" sz="1900">
                <a:latin typeface="Comic Sans MS"/>
                <a:ea typeface="Comic Sans MS"/>
                <a:cs typeface="Comic Sans MS"/>
                <a:sym typeface="Comic Sans MS"/>
              </a:rPr>
              <a:t>An object detection model is much more complex than an image classification model and making one end to end model can be especially be difficult without clear knowledge.</a:t>
            </a:r>
            <a:endParaRPr sz="1900">
              <a:latin typeface="Comic Sans MS"/>
              <a:ea typeface="Comic Sans MS"/>
              <a:cs typeface="Comic Sans MS"/>
              <a:sym typeface="Comic Sans MS"/>
            </a:endParaRPr>
          </a:p>
          <a:p>
            <a:pPr indent="-292100" lvl="0" marL="285750" rtl="0" algn="l">
              <a:lnSpc>
                <a:spcPct val="90000"/>
              </a:lnSpc>
              <a:spcBef>
                <a:spcPts val="1000"/>
              </a:spcBef>
              <a:spcAft>
                <a:spcPts val="0"/>
              </a:spcAft>
              <a:buClr>
                <a:srgbClr val="231F20"/>
              </a:buClr>
              <a:buSzPts val="1900"/>
              <a:buFont typeface="Comic Sans MS"/>
              <a:buChar char="❏"/>
            </a:pPr>
            <a:r>
              <a:rPr lang="en-IN" sz="1900">
                <a:latin typeface="Comic Sans MS"/>
                <a:ea typeface="Comic Sans MS"/>
                <a:cs typeface="Comic Sans MS"/>
                <a:sym typeface="Comic Sans MS"/>
              </a:rPr>
              <a:t>Object detection is not just complex in understanding but is also highly computationally expensive. This means running it on a local computer can be an especially and tedious task.</a:t>
            </a:r>
            <a:endParaRPr sz="1900">
              <a:latin typeface="Comic Sans MS"/>
              <a:ea typeface="Comic Sans MS"/>
              <a:cs typeface="Comic Sans MS"/>
              <a:sym typeface="Comic Sans MS"/>
            </a:endParaRPr>
          </a:p>
          <a:p>
            <a:pPr indent="-292100" lvl="0" marL="285750" rtl="0" algn="l">
              <a:lnSpc>
                <a:spcPct val="90000"/>
              </a:lnSpc>
              <a:spcBef>
                <a:spcPts val="1000"/>
              </a:spcBef>
              <a:spcAft>
                <a:spcPts val="0"/>
              </a:spcAft>
              <a:buClr>
                <a:srgbClr val="231F20"/>
              </a:buClr>
              <a:buSzPts val="1900"/>
              <a:buFont typeface="Comic Sans MS"/>
              <a:buChar char="❏"/>
            </a:pPr>
            <a:r>
              <a:rPr lang="en-IN" sz="1900">
                <a:latin typeface="Comic Sans MS"/>
                <a:ea typeface="Comic Sans MS"/>
                <a:cs typeface="Comic Sans MS"/>
                <a:sym typeface="Comic Sans MS"/>
              </a:rPr>
              <a:t>Construction gear detection is not a very commonly performed task making its datasets especially sparse.</a:t>
            </a:r>
            <a:endParaRPr sz="1900">
              <a:latin typeface="Comic Sans MS"/>
              <a:ea typeface="Comic Sans MS"/>
              <a:cs typeface="Comic Sans MS"/>
              <a:sym typeface="Comic Sans MS"/>
            </a:endParaRPr>
          </a:p>
          <a:p>
            <a:pPr indent="-292100" lvl="0" marL="285750" rtl="0" algn="l">
              <a:lnSpc>
                <a:spcPct val="90000"/>
              </a:lnSpc>
              <a:spcBef>
                <a:spcPts val="1000"/>
              </a:spcBef>
              <a:spcAft>
                <a:spcPts val="0"/>
              </a:spcAft>
              <a:buClr>
                <a:srgbClr val="231F20"/>
              </a:buClr>
              <a:buSzPts val="1900"/>
              <a:buFont typeface="Comic Sans MS"/>
              <a:buChar char="❏"/>
            </a:pPr>
            <a:r>
              <a:rPr lang="en-IN" sz="1900">
                <a:latin typeface="Comic Sans MS"/>
                <a:ea typeface="Comic Sans MS"/>
                <a:cs typeface="Comic Sans MS"/>
                <a:sym typeface="Comic Sans MS"/>
              </a:rPr>
              <a:t>To be able to make an industry level implementation it is important to be supported by a big company which can provide the required resources.</a:t>
            </a:r>
            <a:endParaRPr sz="1900">
              <a:latin typeface="Comic Sans MS"/>
              <a:ea typeface="Comic Sans MS"/>
              <a:cs typeface="Comic Sans MS"/>
              <a:sym typeface="Comic Sans MS"/>
            </a:endParaRPr>
          </a:p>
        </p:txBody>
      </p:sp>
      <p:sp>
        <p:nvSpPr>
          <p:cNvPr id="224" name="Google Shape;224;p34"/>
          <p:cNvSpPr txBox="1"/>
          <p:nvPr>
            <p:ph idx="2" type="body"/>
          </p:nvPr>
        </p:nvSpPr>
        <p:spPr>
          <a:xfrm>
            <a:off x="645825" y="686125"/>
            <a:ext cx="8287160"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Challenges Faced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5"/>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304800" lvl="0" marL="285750" rtl="0" algn="l">
              <a:lnSpc>
                <a:spcPct val="90000"/>
              </a:lnSpc>
              <a:spcBef>
                <a:spcPts val="0"/>
              </a:spcBef>
              <a:spcAft>
                <a:spcPts val="0"/>
              </a:spcAft>
              <a:buClr>
                <a:srgbClr val="231F20"/>
              </a:buClr>
              <a:buSzPts val="2100"/>
              <a:buFont typeface="Comic Sans MS"/>
              <a:buChar char="❏"/>
            </a:pPr>
            <a:r>
              <a:rPr lang="en-IN" sz="2100">
                <a:latin typeface="Comic Sans MS"/>
                <a:ea typeface="Comic Sans MS"/>
                <a:cs typeface="Comic Sans MS"/>
                <a:sym typeface="Comic Sans MS"/>
              </a:rPr>
              <a:t>Through thus project we were able to learn that we are much more capable than what we are.Being able to implement and deploy an object detection task in 1.5-2 weeks shows that when we are pushed to our limits we can outperform ourselves and come out stronger, resilient and knowledgeable.</a:t>
            </a:r>
            <a:endParaRPr sz="2100">
              <a:latin typeface="Comic Sans MS"/>
              <a:ea typeface="Comic Sans MS"/>
              <a:cs typeface="Comic Sans MS"/>
              <a:sym typeface="Comic Sans MS"/>
            </a:endParaRPr>
          </a:p>
          <a:p>
            <a:pPr indent="-304800" lvl="0" marL="285750" rtl="0" algn="l">
              <a:lnSpc>
                <a:spcPct val="90000"/>
              </a:lnSpc>
              <a:spcBef>
                <a:spcPts val="1000"/>
              </a:spcBef>
              <a:spcAft>
                <a:spcPts val="0"/>
              </a:spcAft>
              <a:buClr>
                <a:srgbClr val="231F20"/>
              </a:buClr>
              <a:buSzPts val="2100"/>
              <a:buFont typeface="Comic Sans MS"/>
              <a:buChar char="❏"/>
            </a:pPr>
            <a:r>
              <a:rPr lang="en-IN" sz="2100">
                <a:latin typeface="Comic Sans MS"/>
                <a:ea typeface="Comic Sans MS"/>
                <a:cs typeface="Comic Sans MS"/>
                <a:sym typeface="Comic Sans MS"/>
              </a:rPr>
              <a:t>We learnt AI concepts like object detection using CNN, transfer learning, data augmentation. We also learnt Django, HTML, CSS, JavaScript which are different parts of full stack development.</a:t>
            </a:r>
            <a:endParaRPr sz="2100">
              <a:latin typeface="Comic Sans MS"/>
              <a:ea typeface="Comic Sans MS"/>
              <a:cs typeface="Comic Sans MS"/>
              <a:sym typeface="Comic Sans MS"/>
            </a:endParaRPr>
          </a:p>
          <a:p>
            <a:pPr indent="-304800" lvl="0" marL="285750" rtl="0" algn="l">
              <a:lnSpc>
                <a:spcPct val="90000"/>
              </a:lnSpc>
              <a:spcBef>
                <a:spcPts val="1000"/>
              </a:spcBef>
              <a:spcAft>
                <a:spcPts val="0"/>
              </a:spcAft>
              <a:buClr>
                <a:srgbClr val="231F20"/>
              </a:buClr>
              <a:buSzPts val="2100"/>
              <a:buFont typeface="Comic Sans MS"/>
              <a:buChar char="❏"/>
            </a:pPr>
            <a:r>
              <a:rPr lang="en-IN" sz="2100">
                <a:latin typeface="Comic Sans MS"/>
                <a:ea typeface="Comic Sans MS"/>
                <a:cs typeface="Comic Sans MS"/>
                <a:sym typeface="Comic Sans MS"/>
              </a:rPr>
              <a:t>Other than this we learnt about the most important thing in any project, team work. To work as a team the team members must forget their differences and work as a common body towards a common goal. For this all teammates must bond and learn how to empathise with one another so that team can work as single unified body.</a:t>
            </a:r>
            <a:endParaRPr sz="2100">
              <a:latin typeface="Comic Sans MS"/>
              <a:ea typeface="Comic Sans MS"/>
              <a:cs typeface="Comic Sans MS"/>
              <a:sym typeface="Comic Sans MS"/>
            </a:endParaRPr>
          </a:p>
        </p:txBody>
      </p:sp>
      <p:sp>
        <p:nvSpPr>
          <p:cNvPr id="230" name="Google Shape;230;p35"/>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Our Learning</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9"/>
          <p:cNvSpPr txBox="1"/>
          <p:nvPr>
            <p:ph idx="1" type="body"/>
          </p:nvPr>
        </p:nvSpPr>
        <p:spPr>
          <a:xfrm>
            <a:off x="645825" y="1763300"/>
            <a:ext cx="11028900" cy="4786800"/>
          </a:xfrm>
          <a:prstGeom prst="rect">
            <a:avLst/>
          </a:prstGeom>
          <a:noFill/>
          <a:ln>
            <a:noFill/>
          </a:ln>
        </p:spPr>
        <p:txBody>
          <a:bodyPr anchorCtr="0" anchor="t" bIns="45700" lIns="91425" spcFirstLastPara="1" rIns="91425" wrap="square" tIns="45700">
            <a:noAutofit/>
          </a:bodyPr>
          <a:lstStyle/>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Abstract                                        </a:t>
            </a:r>
            <a:endParaRPr sz="23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Business Use Case</a:t>
            </a:r>
            <a:endParaRPr sz="23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Concepts Used</a:t>
            </a:r>
            <a:endParaRPr sz="23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Our Data</a:t>
            </a:r>
            <a:endParaRPr sz="23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How we processed data?</a:t>
            </a:r>
            <a:endParaRPr sz="23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Algorithms Used</a:t>
            </a:r>
            <a:r>
              <a:rPr lang="en-IN" sz="2700">
                <a:latin typeface="Comic Sans MS"/>
                <a:ea typeface="Comic Sans MS"/>
                <a:cs typeface="Comic Sans MS"/>
                <a:sym typeface="Comic Sans MS"/>
              </a:rPr>
              <a:t>                                              </a:t>
            </a:r>
            <a:endParaRPr sz="27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Comparison of models</a:t>
            </a:r>
            <a:endParaRPr sz="23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Optimal case</a:t>
            </a:r>
            <a:endParaRPr sz="27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Diagram(s) or Visualization(s)</a:t>
            </a:r>
            <a:endParaRPr sz="27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Final Recommendation</a:t>
            </a:r>
            <a:endParaRPr sz="27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Challenges faced</a:t>
            </a:r>
            <a:endParaRPr sz="27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Future Enhancements</a:t>
            </a:r>
            <a:endParaRPr sz="2700">
              <a:latin typeface="Comic Sans MS"/>
              <a:ea typeface="Comic Sans MS"/>
              <a:cs typeface="Comic Sans MS"/>
              <a:sym typeface="Comic Sans MS"/>
            </a:endParaRPr>
          </a:p>
          <a:p>
            <a:pPr indent="-374650" lvl="0" marL="457200" rtl="0" algn="l">
              <a:lnSpc>
                <a:spcPct val="90000"/>
              </a:lnSpc>
              <a:spcBef>
                <a:spcPts val="0"/>
              </a:spcBef>
              <a:spcAft>
                <a:spcPts val="0"/>
              </a:spcAft>
              <a:buSzPts val="2300"/>
              <a:buFont typeface="Comic Sans MS"/>
              <a:buChar char="❖"/>
            </a:pPr>
            <a:r>
              <a:rPr lang="en-IN" sz="2300">
                <a:latin typeface="Comic Sans MS"/>
                <a:ea typeface="Comic Sans MS"/>
                <a:cs typeface="Comic Sans MS"/>
                <a:sym typeface="Comic Sans MS"/>
              </a:rPr>
              <a:t>Demo</a:t>
            </a:r>
            <a:endParaRPr sz="2700">
              <a:latin typeface="Comic Sans MS"/>
              <a:ea typeface="Comic Sans MS"/>
              <a:cs typeface="Comic Sans MS"/>
              <a:sym typeface="Comic Sans MS"/>
            </a:endParaRPr>
          </a:p>
          <a:p>
            <a:pPr indent="-171450" lvl="0" marL="285750" rtl="0" algn="l">
              <a:lnSpc>
                <a:spcPct val="90000"/>
              </a:lnSpc>
              <a:spcBef>
                <a:spcPts val="1000"/>
              </a:spcBef>
              <a:spcAft>
                <a:spcPts val="0"/>
              </a:spcAft>
              <a:buClr>
                <a:srgbClr val="231F20"/>
              </a:buClr>
              <a:buSzPts val="1800"/>
              <a:buFont typeface="Noto Sans Symbols"/>
              <a:buNone/>
            </a:pPr>
            <a:r>
              <a:t/>
            </a:r>
            <a:endParaRPr>
              <a:latin typeface="Comic Sans MS"/>
              <a:ea typeface="Comic Sans MS"/>
              <a:cs typeface="Comic Sans MS"/>
              <a:sym typeface="Comic Sans MS"/>
            </a:endParaRPr>
          </a:p>
        </p:txBody>
      </p:sp>
      <p:sp>
        <p:nvSpPr>
          <p:cNvPr id="60" name="Google Shape;60;p9"/>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Index</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6"/>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304800" lvl="0" marL="285750" rtl="0" algn="l">
              <a:lnSpc>
                <a:spcPct val="90000"/>
              </a:lnSpc>
              <a:spcBef>
                <a:spcPts val="0"/>
              </a:spcBef>
              <a:spcAft>
                <a:spcPts val="0"/>
              </a:spcAft>
              <a:buClr>
                <a:srgbClr val="231F20"/>
              </a:buClr>
              <a:buSzPts val="2100"/>
              <a:buFont typeface="Comic Sans MS"/>
              <a:buChar char="❏"/>
            </a:pPr>
            <a:r>
              <a:rPr lang="en-IN" sz="2100">
                <a:latin typeface="Comic Sans MS"/>
                <a:ea typeface="Comic Sans MS"/>
                <a:cs typeface="Comic Sans MS"/>
                <a:sym typeface="Comic Sans MS"/>
              </a:rPr>
              <a:t>Since our model is trainable as well as scalable we will be able to add more equipment parameters such as Gloves, Shoes, Mask and other relevant parameters for workers’ safety insurances.</a:t>
            </a:r>
            <a:endParaRPr sz="2100">
              <a:latin typeface="Comic Sans MS"/>
              <a:ea typeface="Comic Sans MS"/>
              <a:cs typeface="Comic Sans MS"/>
              <a:sym typeface="Comic Sans MS"/>
            </a:endParaRPr>
          </a:p>
          <a:p>
            <a:pPr indent="-304800" lvl="0" marL="285750" rtl="0" algn="l">
              <a:lnSpc>
                <a:spcPct val="90000"/>
              </a:lnSpc>
              <a:spcBef>
                <a:spcPts val="1000"/>
              </a:spcBef>
              <a:spcAft>
                <a:spcPts val="0"/>
              </a:spcAft>
              <a:buClr>
                <a:srgbClr val="231F20"/>
              </a:buClr>
              <a:buSzPts val="2100"/>
              <a:buFont typeface="Comic Sans MS"/>
              <a:buChar char="❏"/>
            </a:pPr>
            <a:r>
              <a:rPr lang="en-IN" sz="2100">
                <a:latin typeface="Comic Sans MS"/>
                <a:ea typeface="Comic Sans MS"/>
                <a:cs typeface="Comic Sans MS"/>
                <a:sym typeface="Comic Sans MS"/>
              </a:rPr>
              <a:t>Also since our model is more dynamic it can be implemented to other fields of work. For example our model can be widespread to hospitals where it can detect PPEs of hospital staffs.</a:t>
            </a:r>
            <a:endParaRPr sz="2100">
              <a:latin typeface="Comic Sans MS"/>
              <a:ea typeface="Comic Sans MS"/>
              <a:cs typeface="Comic Sans MS"/>
              <a:sym typeface="Comic Sans MS"/>
            </a:endParaRPr>
          </a:p>
          <a:p>
            <a:pPr indent="-304800" lvl="0" marL="285750" rtl="0" algn="l">
              <a:lnSpc>
                <a:spcPct val="90000"/>
              </a:lnSpc>
              <a:spcBef>
                <a:spcPts val="1000"/>
              </a:spcBef>
              <a:spcAft>
                <a:spcPts val="0"/>
              </a:spcAft>
              <a:buSzPts val="2100"/>
              <a:buFont typeface="Comic Sans MS"/>
              <a:buChar char="❏"/>
            </a:pPr>
            <a:r>
              <a:rPr lang="en-IN" sz="2100">
                <a:latin typeface="Comic Sans MS"/>
                <a:ea typeface="Comic Sans MS"/>
                <a:cs typeface="Comic Sans MS"/>
                <a:sym typeface="Comic Sans MS"/>
              </a:rPr>
              <a:t>We can use a better architecture and provide it as a premium service for critical requirements in the industry.</a:t>
            </a:r>
            <a:endParaRPr sz="2100">
              <a:latin typeface="Comic Sans MS"/>
              <a:ea typeface="Comic Sans MS"/>
              <a:cs typeface="Comic Sans MS"/>
              <a:sym typeface="Comic Sans MS"/>
            </a:endParaRPr>
          </a:p>
          <a:p>
            <a:pPr indent="-304800" lvl="0" marL="285750" rtl="0" algn="l">
              <a:lnSpc>
                <a:spcPct val="90000"/>
              </a:lnSpc>
              <a:spcBef>
                <a:spcPts val="1000"/>
              </a:spcBef>
              <a:spcAft>
                <a:spcPts val="0"/>
              </a:spcAft>
              <a:buSzPts val="2100"/>
              <a:buFont typeface="Comic Sans MS"/>
              <a:buChar char="❏"/>
            </a:pPr>
            <a:r>
              <a:rPr lang="en-IN" sz="2100">
                <a:latin typeface="Comic Sans MS"/>
                <a:ea typeface="Comic Sans MS"/>
                <a:cs typeface="Comic Sans MS"/>
                <a:sym typeface="Comic Sans MS"/>
              </a:rPr>
              <a:t>We can use cloud </a:t>
            </a:r>
            <a:r>
              <a:rPr lang="en-IN" sz="2100">
                <a:latin typeface="Comic Sans MS"/>
                <a:ea typeface="Comic Sans MS"/>
                <a:cs typeface="Comic Sans MS"/>
                <a:sym typeface="Comic Sans MS"/>
              </a:rPr>
              <a:t>training</a:t>
            </a:r>
            <a:r>
              <a:rPr lang="en-IN" sz="2100">
                <a:latin typeface="Comic Sans MS"/>
                <a:ea typeface="Comic Sans MS"/>
                <a:cs typeface="Comic Sans MS"/>
                <a:sym typeface="Comic Sans MS"/>
              </a:rPr>
              <a:t> resources to train a more robust model.</a:t>
            </a:r>
            <a:endParaRPr sz="2100">
              <a:latin typeface="Comic Sans MS"/>
              <a:ea typeface="Comic Sans MS"/>
              <a:cs typeface="Comic Sans MS"/>
              <a:sym typeface="Comic Sans MS"/>
            </a:endParaRPr>
          </a:p>
        </p:txBody>
      </p:sp>
      <p:sp>
        <p:nvSpPr>
          <p:cNvPr id="236" name="Google Shape;236;p36"/>
          <p:cNvSpPr txBox="1"/>
          <p:nvPr>
            <p:ph idx="2" type="body"/>
          </p:nvPr>
        </p:nvSpPr>
        <p:spPr>
          <a:xfrm>
            <a:off x="645825" y="686125"/>
            <a:ext cx="9089018"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Future Enhancements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7"/>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rgbClr val="231F20"/>
              </a:buClr>
              <a:buSzPts val="1800"/>
              <a:buFont typeface="Arial"/>
              <a:buNone/>
            </a:pPr>
            <a:r>
              <a:t/>
            </a:r>
            <a:endParaRPr/>
          </a:p>
        </p:txBody>
      </p:sp>
      <p:sp>
        <p:nvSpPr>
          <p:cNvPr id="242" name="Google Shape;242;p37"/>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Demo</a:t>
            </a:r>
            <a:endParaRPr/>
          </a:p>
        </p:txBody>
      </p:sp>
      <p:pic>
        <p:nvPicPr>
          <p:cNvPr id="243" name="Google Shape;243;p37"/>
          <p:cNvPicPr preferRelativeResize="0"/>
          <p:nvPr/>
        </p:nvPicPr>
        <p:blipFill rotWithShape="1">
          <a:blip r:embed="rId3">
            <a:alphaModFix/>
          </a:blip>
          <a:srcRect b="0" l="23353" r="0" t="0"/>
          <a:stretch/>
        </p:blipFill>
        <p:spPr>
          <a:xfrm>
            <a:off x="645825" y="1763297"/>
            <a:ext cx="5055476" cy="4190463"/>
          </a:xfrm>
          <a:prstGeom prst="rect">
            <a:avLst/>
          </a:prstGeom>
          <a:noFill/>
          <a:ln>
            <a:noFill/>
          </a:ln>
        </p:spPr>
      </p:pic>
      <p:pic>
        <p:nvPicPr>
          <p:cNvPr id="244" name="Google Shape;244;p37"/>
          <p:cNvPicPr preferRelativeResize="0"/>
          <p:nvPr/>
        </p:nvPicPr>
        <p:blipFill rotWithShape="1">
          <a:blip r:embed="rId4">
            <a:alphaModFix/>
          </a:blip>
          <a:srcRect b="0" l="0" r="0" t="0"/>
          <a:stretch/>
        </p:blipFill>
        <p:spPr>
          <a:xfrm>
            <a:off x="6295697" y="1763297"/>
            <a:ext cx="5379067" cy="4190463"/>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8"/>
          <p:cNvSpPr txBox="1"/>
          <p:nvPr>
            <p:ph idx="1" type="body"/>
          </p:nvPr>
        </p:nvSpPr>
        <p:spPr>
          <a:xfrm>
            <a:off x="645825" y="686125"/>
            <a:ext cx="5228502" cy="67468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FFFFFF"/>
              </a:buClr>
              <a:buSzPts val="4000"/>
              <a:buFont typeface="Arial"/>
              <a:buNone/>
            </a:pPr>
            <a:r>
              <a:rPr lang="en-IN"/>
              <a:t>TEAM-11</a:t>
            </a:r>
            <a:endParaRPr/>
          </a:p>
        </p:txBody>
      </p:sp>
      <p:sp>
        <p:nvSpPr>
          <p:cNvPr id="250" name="Google Shape;250;p38"/>
          <p:cNvSpPr txBox="1"/>
          <p:nvPr>
            <p:ph idx="2" type="body"/>
          </p:nvPr>
        </p:nvSpPr>
        <p:spPr>
          <a:xfrm>
            <a:off x="645825" y="1476970"/>
            <a:ext cx="5228502" cy="3541064"/>
          </a:xfrm>
          <a:prstGeom prst="rect">
            <a:avLst/>
          </a:prstGeom>
          <a:noFill/>
          <a:ln>
            <a:noFill/>
          </a:ln>
        </p:spPr>
        <p:txBody>
          <a:bodyPr anchorCtr="0" anchor="t" bIns="45700" lIns="91425" spcFirstLastPara="1" rIns="91425" wrap="square" tIns="45700">
            <a:normAutofit/>
          </a:bodyPr>
          <a:lstStyle/>
          <a:p>
            <a:pPr indent="0" lvl="0" marL="0" rtl="0" algn="l">
              <a:lnSpc>
                <a:spcPct val="100000"/>
              </a:lnSpc>
              <a:spcBef>
                <a:spcPts val="0"/>
              </a:spcBef>
              <a:spcAft>
                <a:spcPts val="0"/>
              </a:spcAft>
              <a:buClr>
                <a:srgbClr val="FFFFFF"/>
              </a:buClr>
              <a:buSzPts val="1800"/>
              <a:buFont typeface="Arial"/>
              <a:buNone/>
            </a:pPr>
            <a:r>
              <a:t/>
            </a:r>
            <a:endParaRPr/>
          </a:p>
        </p:txBody>
      </p:sp>
      <p:sp>
        <p:nvSpPr>
          <p:cNvPr id="251" name="Google Shape;251;p38"/>
          <p:cNvSpPr txBox="1"/>
          <p:nvPr>
            <p:ph idx="3" type="body"/>
          </p:nvPr>
        </p:nvSpPr>
        <p:spPr>
          <a:xfrm>
            <a:off x="6815713" y="5425926"/>
            <a:ext cx="4527258" cy="674688"/>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0"/>
              </a:spcBef>
              <a:spcAft>
                <a:spcPts val="0"/>
              </a:spcAft>
              <a:buClr>
                <a:srgbClr val="FFFFFF"/>
              </a:buClr>
              <a:buSzPts val="6000"/>
              <a:buFont typeface="Arial"/>
              <a:buNone/>
            </a:pPr>
            <a:r>
              <a:rPr lang="en-IN"/>
              <a:t>Thank You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0"/>
          <p:cNvSpPr txBox="1"/>
          <p:nvPr>
            <p:ph idx="1" type="body"/>
          </p:nvPr>
        </p:nvSpPr>
        <p:spPr>
          <a:xfrm>
            <a:off x="0" y="697011"/>
            <a:ext cx="5228502"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    TEAM-11!</a:t>
            </a:r>
            <a:endParaRPr/>
          </a:p>
        </p:txBody>
      </p:sp>
      <p:sp>
        <p:nvSpPr>
          <p:cNvPr id="66" name="Google Shape;66;p10"/>
          <p:cNvSpPr txBox="1"/>
          <p:nvPr>
            <p:ph idx="2" type="body"/>
          </p:nvPr>
        </p:nvSpPr>
        <p:spPr>
          <a:xfrm>
            <a:off x="174175" y="1458675"/>
            <a:ext cx="5973300" cy="4582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Clr>
                <a:srgbClr val="000000"/>
              </a:buClr>
              <a:buSzPts val="1600"/>
              <a:buFont typeface="Libre Franklin Medium"/>
              <a:buNone/>
            </a:pPr>
            <a:r>
              <a:rPr lang="en-IN" sz="1600">
                <a:latin typeface="Comic Sans MS"/>
                <a:ea typeface="Comic Sans MS"/>
                <a:cs typeface="Comic Sans MS"/>
                <a:sym typeface="Comic Sans MS"/>
              </a:rPr>
              <a:t>1.Joshua Bobby(II-Year ,CSE - Core, SRM, KTR)</a:t>
            </a:r>
            <a:endParaRPr>
              <a:latin typeface="Comic Sans MS"/>
              <a:ea typeface="Comic Sans MS"/>
              <a:cs typeface="Comic Sans MS"/>
              <a:sym typeface="Comic Sans MS"/>
            </a:endParaRPr>
          </a:p>
          <a:p>
            <a:pPr indent="-285750" lvl="0" marL="285750" rtl="0" algn="l">
              <a:lnSpc>
                <a:spcPct val="100000"/>
              </a:lnSpc>
              <a:spcBef>
                <a:spcPts val="1000"/>
              </a:spcBef>
              <a:spcAft>
                <a:spcPts val="0"/>
              </a:spcAft>
              <a:buClr>
                <a:srgbClr val="000000"/>
              </a:buClr>
              <a:buSzPts val="1600"/>
              <a:buFont typeface="Comic Sans MS"/>
              <a:buChar char="▪"/>
            </a:pPr>
            <a:r>
              <a:rPr lang="en-IN" sz="1600">
                <a:latin typeface="Comic Sans MS"/>
                <a:ea typeface="Comic Sans MS"/>
                <a:cs typeface="Comic Sans MS"/>
                <a:sym typeface="Comic Sans MS"/>
              </a:rPr>
              <a:t>Role - Background Research</a:t>
            </a:r>
            <a:endParaRPr>
              <a:latin typeface="Comic Sans MS"/>
              <a:ea typeface="Comic Sans MS"/>
              <a:cs typeface="Comic Sans MS"/>
              <a:sym typeface="Comic Sans MS"/>
            </a:endParaRPr>
          </a:p>
          <a:p>
            <a:pPr indent="0" lvl="0" marL="0" rtl="0" algn="l">
              <a:lnSpc>
                <a:spcPct val="100000"/>
              </a:lnSpc>
              <a:spcBef>
                <a:spcPts val="1000"/>
              </a:spcBef>
              <a:spcAft>
                <a:spcPts val="0"/>
              </a:spcAft>
              <a:buClr>
                <a:srgbClr val="000000"/>
              </a:buClr>
              <a:buSzPts val="1600"/>
              <a:buFont typeface="Libre Franklin Medium"/>
              <a:buNone/>
            </a:pPr>
            <a:r>
              <a:rPr lang="en-IN" sz="1600">
                <a:latin typeface="Comic Sans MS"/>
                <a:ea typeface="Comic Sans MS"/>
                <a:cs typeface="Comic Sans MS"/>
                <a:sym typeface="Comic Sans MS"/>
              </a:rPr>
              <a:t>2.Solomon Abhilash Martin(III-Year , CSE-Core ,VIT Vellore)</a:t>
            </a:r>
            <a:endParaRPr>
              <a:latin typeface="Comic Sans MS"/>
              <a:ea typeface="Comic Sans MS"/>
              <a:cs typeface="Comic Sans MS"/>
              <a:sym typeface="Comic Sans MS"/>
            </a:endParaRPr>
          </a:p>
          <a:p>
            <a:pPr indent="-285750" lvl="0" marL="285750" rtl="0" algn="l">
              <a:lnSpc>
                <a:spcPct val="100000"/>
              </a:lnSpc>
              <a:spcBef>
                <a:spcPts val="1000"/>
              </a:spcBef>
              <a:spcAft>
                <a:spcPts val="0"/>
              </a:spcAft>
              <a:buClr>
                <a:srgbClr val="000000"/>
              </a:buClr>
              <a:buSzPts val="1600"/>
              <a:buFont typeface="Comic Sans MS"/>
              <a:buChar char="▪"/>
            </a:pPr>
            <a:r>
              <a:rPr lang="en-IN" sz="1600">
                <a:latin typeface="Comic Sans MS"/>
                <a:ea typeface="Comic Sans MS"/>
                <a:cs typeface="Comic Sans MS"/>
                <a:sym typeface="Comic Sans MS"/>
              </a:rPr>
              <a:t>Role - Background Research , Data Collection</a:t>
            </a:r>
            <a:endParaRPr>
              <a:latin typeface="Comic Sans MS"/>
              <a:ea typeface="Comic Sans MS"/>
              <a:cs typeface="Comic Sans MS"/>
              <a:sym typeface="Comic Sans MS"/>
            </a:endParaRPr>
          </a:p>
          <a:p>
            <a:pPr indent="0" lvl="0" marL="0" rtl="0" algn="l">
              <a:lnSpc>
                <a:spcPct val="100000"/>
              </a:lnSpc>
              <a:spcBef>
                <a:spcPts val="1000"/>
              </a:spcBef>
              <a:spcAft>
                <a:spcPts val="0"/>
              </a:spcAft>
              <a:buClr>
                <a:srgbClr val="000000"/>
              </a:buClr>
              <a:buSzPts val="1600"/>
              <a:buFont typeface="Libre Franklin Medium"/>
              <a:buNone/>
            </a:pPr>
            <a:r>
              <a:rPr lang="en-IN" sz="1600">
                <a:latin typeface="Comic Sans MS"/>
                <a:ea typeface="Comic Sans MS"/>
                <a:cs typeface="Comic Sans MS"/>
                <a:sym typeface="Comic Sans MS"/>
              </a:rPr>
              <a:t>3.Shreyas Singh(III-Year , CSE-Core ,VIT Vellore)</a:t>
            </a:r>
            <a:endParaRPr>
              <a:latin typeface="Comic Sans MS"/>
              <a:ea typeface="Comic Sans MS"/>
              <a:cs typeface="Comic Sans MS"/>
              <a:sym typeface="Comic Sans MS"/>
            </a:endParaRPr>
          </a:p>
          <a:p>
            <a:pPr indent="-285750" lvl="0" marL="285750" rtl="0" algn="l">
              <a:lnSpc>
                <a:spcPct val="100000"/>
              </a:lnSpc>
              <a:spcBef>
                <a:spcPts val="1000"/>
              </a:spcBef>
              <a:spcAft>
                <a:spcPts val="0"/>
              </a:spcAft>
              <a:buClr>
                <a:srgbClr val="000000"/>
              </a:buClr>
              <a:buSzPts val="1600"/>
              <a:buFont typeface="Comic Sans MS"/>
              <a:buChar char="▪"/>
            </a:pPr>
            <a:r>
              <a:rPr lang="en-IN" sz="1600">
                <a:latin typeface="Comic Sans MS"/>
                <a:ea typeface="Comic Sans MS"/>
                <a:cs typeface="Comic Sans MS"/>
                <a:sym typeface="Comic Sans MS"/>
              </a:rPr>
              <a:t>Role - Deployment</a:t>
            </a:r>
            <a:endParaRPr>
              <a:latin typeface="Comic Sans MS"/>
              <a:ea typeface="Comic Sans MS"/>
              <a:cs typeface="Comic Sans MS"/>
              <a:sym typeface="Comic Sans MS"/>
            </a:endParaRPr>
          </a:p>
          <a:p>
            <a:pPr indent="0" lvl="0" marL="0" rtl="0" algn="l">
              <a:lnSpc>
                <a:spcPct val="100000"/>
              </a:lnSpc>
              <a:spcBef>
                <a:spcPts val="1000"/>
              </a:spcBef>
              <a:spcAft>
                <a:spcPts val="0"/>
              </a:spcAft>
              <a:buClr>
                <a:srgbClr val="000000"/>
              </a:buClr>
              <a:buSzPts val="1600"/>
              <a:buFont typeface="Libre Franklin Medium"/>
              <a:buNone/>
            </a:pPr>
            <a:r>
              <a:rPr lang="en-IN" sz="1600">
                <a:latin typeface="Comic Sans MS"/>
                <a:ea typeface="Comic Sans MS"/>
                <a:cs typeface="Comic Sans MS"/>
                <a:sym typeface="Comic Sans MS"/>
              </a:rPr>
              <a:t>4.Gayatri Malladi(III-Year , CSE-SWE,SRM KTR)</a:t>
            </a:r>
            <a:endParaRPr>
              <a:latin typeface="Comic Sans MS"/>
              <a:ea typeface="Comic Sans MS"/>
              <a:cs typeface="Comic Sans MS"/>
              <a:sym typeface="Comic Sans MS"/>
            </a:endParaRPr>
          </a:p>
          <a:p>
            <a:pPr indent="-285750" lvl="0" marL="285750" rtl="0" algn="l">
              <a:lnSpc>
                <a:spcPct val="100000"/>
              </a:lnSpc>
              <a:spcBef>
                <a:spcPts val="1000"/>
              </a:spcBef>
              <a:spcAft>
                <a:spcPts val="0"/>
              </a:spcAft>
              <a:buClr>
                <a:srgbClr val="000000"/>
              </a:buClr>
              <a:buSzPts val="1600"/>
              <a:buFont typeface="Comic Sans MS"/>
              <a:buChar char="▪"/>
            </a:pPr>
            <a:r>
              <a:rPr lang="en-IN" sz="1600">
                <a:latin typeface="Comic Sans MS"/>
                <a:ea typeface="Comic Sans MS"/>
                <a:cs typeface="Comic Sans MS"/>
                <a:sym typeface="Comic Sans MS"/>
              </a:rPr>
              <a:t>Role - Deployment</a:t>
            </a:r>
            <a:endParaRPr>
              <a:latin typeface="Comic Sans MS"/>
              <a:ea typeface="Comic Sans MS"/>
              <a:cs typeface="Comic Sans MS"/>
              <a:sym typeface="Comic Sans MS"/>
            </a:endParaRPr>
          </a:p>
          <a:p>
            <a:pPr indent="0" lvl="0" marL="0" rtl="0" algn="l">
              <a:lnSpc>
                <a:spcPct val="100000"/>
              </a:lnSpc>
              <a:spcBef>
                <a:spcPts val="1000"/>
              </a:spcBef>
              <a:spcAft>
                <a:spcPts val="0"/>
              </a:spcAft>
              <a:buClr>
                <a:srgbClr val="000000"/>
              </a:buClr>
              <a:buSzPts val="1600"/>
              <a:buFont typeface="Libre Franklin Medium"/>
              <a:buNone/>
            </a:pPr>
            <a:r>
              <a:rPr lang="en-IN" sz="1600">
                <a:latin typeface="Comic Sans MS"/>
                <a:ea typeface="Comic Sans MS"/>
                <a:cs typeface="Comic Sans MS"/>
                <a:sym typeface="Comic Sans MS"/>
              </a:rPr>
              <a:t>5.Damian Lourdes(IV-Year , CSE-Core ,VIT Chennai)</a:t>
            </a:r>
            <a:endParaRPr>
              <a:latin typeface="Comic Sans MS"/>
              <a:ea typeface="Comic Sans MS"/>
              <a:cs typeface="Comic Sans MS"/>
              <a:sym typeface="Comic Sans MS"/>
            </a:endParaRPr>
          </a:p>
          <a:p>
            <a:pPr indent="-285750" lvl="0" marL="285750" rtl="0" algn="l">
              <a:lnSpc>
                <a:spcPct val="100000"/>
              </a:lnSpc>
              <a:spcBef>
                <a:spcPts val="1000"/>
              </a:spcBef>
              <a:spcAft>
                <a:spcPts val="0"/>
              </a:spcAft>
              <a:buClr>
                <a:srgbClr val="000000"/>
              </a:buClr>
              <a:buSzPts val="1600"/>
              <a:buFont typeface="Comic Sans MS"/>
              <a:buChar char="▪"/>
            </a:pPr>
            <a:r>
              <a:rPr lang="en-IN" sz="1600">
                <a:latin typeface="Comic Sans MS"/>
                <a:ea typeface="Comic Sans MS"/>
                <a:cs typeface="Comic Sans MS"/>
                <a:sym typeface="Comic Sans MS"/>
              </a:rPr>
              <a:t>Role - Background Research</a:t>
            </a:r>
            <a:endParaRPr>
              <a:latin typeface="Comic Sans MS"/>
              <a:ea typeface="Comic Sans MS"/>
              <a:cs typeface="Comic Sans MS"/>
              <a:sym typeface="Comic Sans MS"/>
            </a:endParaRPr>
          </a:p>
          <a:p>
            <a:pPr indent="0" lvl="0" marL="0" rtl="0" algn="l">
              <a:lnSpc>
                <a:spcPct val="100000"/>
              </a:lnSpc>
              <a:spcBef>
                <a:spcPts val="1000"/>
              </a:spcBef>
              <a:spcAft>
                <a:spcPts val="0"/>
              </a:spcAft>
              <a:buClr>
                <a:srgbClr val="000000"/>
              </a:buClr>
              <a:buSzPts val="1600"/>
              <a:buFont typeface="Libre Franklin Medium"/>
              <a:buNone/>
            </a:pPr>
            <a:r>
              <a:rPr lang="en-IN" sz="1600">
                <a:latin typeface="Comic Sans MS"/>
                <a:ea typeface="Comic Sans MS"/>
                <a:cs typeface="Comic Sans MS"/>
                <a:sym typeface="Comic Sans MS"/>
              </a:rPr>
              <a:t>6.Hitesh Goyal(IV-Year , CSE-AI/ML ,VIT Chennai) </a:t>
            </a:r>
            <a:endParaRPr>
              <a:latin typeface="Comic Sans MS"/>
              <a:ea typeface="Comic Sans MS"/>
              <a:cs typeface="Comic Sans MS"/>
              <a:sym typeface="Comic Sans MS"/>
            </a:endParaRPr>
          </a:p>
          <a:p>
            <a:pPr indent="-285750" lvl="0" marL="285750" rtl="0" algn="l">
              <a:lnSpc>
                <a:spcPct val="100000"/>
              </a:lnSpc>
              <a:spcBef>
                <a:spcPts val="1000"/>
              </a:spcBef>
              <a:spcAft>
                <a:spcPts val="0"/>
              </a:spcAft>
              <a:buClr>
                <a:srgbClr val="000000"/>
              </a:buClr>
              <a:buSzPts val="1600"/>
              <a:buFont typeface="Comic Sans MS"/>
              <a:buChar char="▪"/>
            </a:pPr>
            <a:r>
              <a:rPr lang="en-IN" sz="1600">
                <a:latin typeface="Comic Sans MS"/>
                <a:ea typeface="Comic Sans MS"/>
                <a:cs typeface="Comic Sans MS"/>
                <a:sym typeface="Comic Sans MS"/>
              </a:rPr>
              <a:t>Role - Object detection</a:t>
            </a:r>
            <a:endParaRPr>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1"/>
          <p:cNvSpPr txBox="1"/>
          <p:nvPr>
            <p:ph idx="1" type="body"/>
          </p:nvPr>
        </p:nvSpPr>
        <p:spPr>
          <a:xfrm>
            <a:off x="0" y="1937468"/>
            <a:ext cx="7434944" cy="4017963"/>
          </a:xfrm>
          <a:prstGeom prst="rect">
            <a:avLst/>
          </a:prstGeom>
          <a:noFill/>
          <a:ln>
            <a:noFill/>
          </a:ln>
        </p:spPr>
        <p:txBody>
          <a:bodyPr anchorCtr="0" anchor="t" bIns="45700" lIns="91425" spcFirstLastPara="1" rIns="91425" wrap="square" tIns="45700">
            <a:noAutofit/>
          </a:bodyPr>
          <a:lstStyle/>
          <a:p>
            <a:pPr indent="-285750" lvl="0" marL="285750" rtl="0" algn="l">
              <a:lnSpc>
                <a:spcPct val="90000"/>
              </a:lnSpc>
              <a:spcBef>
                <a:spcPts val="0"/>
              </a:spcBef>
              <a:spcAft>
                <a:spcPts val="0"/>
              </a:spcAft>
              <a:buClr>
                <a:srgbClr val="231F20"/>
              </a:buClr>
              <a:buSzPts val="1800"/>
              <a:buFont typeface="Comic Sans MS"/>
              <a:buChar char="❏"/>
            </a:pPr>
            <a:r>
              <a:rPr lang="en-IN">
                <a:latin typeface="Comic Sans MS"/>
                <a:ea typeface="Comic Sans MS"/>
                <a:cs typeface="Comic Sans MS"/>
                <a:sym typeface="Comic Sans MS"/>
              </a:rPr>
              <a:t>We are trying to develop a AI-based novel smart safety detection technique able to monitor workers working at construction sites by using real time object detection algorithms.</a:t>
            </a:r>
            <a:endParaRPr>
              <a:latin typeface="Comic Sans MS"/>
              <a:ea typeface="Comic Sans MS"/>
              <a:cs typeface="Comic Sans MS"/>
              <a:sym typeface="Comic Sans MS"/>
            </a:endParaRPr>
          </a:p>
          <a:p>
            <a:pPr indent="-285750" lvl="0" marL="285750" rtl="0" algn="l">
              <a:lnSpc>
                <a:spcPct val="90000"/>
              </a:lnSpc>
              <a:spcBef>
                <a:spcPts val="1000"/>
              </a:spcBef>
              <a:spcAft>
                <a:spcPts val="0"/>
              </a:spcAft>
              <a:buClr>
                <a:srgbClr val="231F20"/>
              </a:buClr>
              <a:buSzPts val="1800"/>
              <a:buFont typeface="Comic Sans MS"/>
              <a:buChar char="❏"/>
            </a:pPr>
            <a:r>
              <a:rPr lang="en-IN">
                <a:latin typeface="Comic Sans MS"/>
                <a:ea typeface="Comic Sans MS"/>
                <a:cs typeface="Comic Sans MS"/>
                <a:sym typeface="Comic Sans MS"/>
              </a:rPr>
              <a:t>We are  implementing algorithms such as CenterNet , Faster R-CNN and Single-Shot-Detection(SSD)  which would help us find the best model with good accuracy.</a:t>
            </a:r>
            <a:endParaRPr>
              <a:latin typeface="Comic Sans MS"/>
              <a:ea typeface="Comic Sans MS"/>
              <a:cs typeface="Comic Sans MS"/>
              <a:sym typeface="Comic Sans MS"/>
            </a:endParaRPr>
          </a:p>
          <a:p>
            <a:pPr indent="-107950" lvl="0" marL="285750" rtl="0" algn="l">
              <a:lnSpc>
                <a:spcPct val="90000"/>
              </a:lnSpc>
              <a:spcBef>
                <a:spcPts val="1000"/>
              </a:spcBef>
              <a:spcAft>
                <a:spcPts val="0"/>
              </a:spcAft>
              <a:buClr>
                <a:srgbClr val="231F20"/>
              </a:buClr>
              <a:buSzPts val="2800"/>
              <a:buFont typeface="Noto Sans Symbols"/>
              <a:buNone/>
            </a:pPr>
            <a:r>
              <a:t/>
            </a:r>
            <a:endParaRPr sz="2800">
              <a:latin typeface="Comic Sans MS"/>
              <a:ea typeface="Comic Sans MS"/>
              <a:cs typeface="Comic Sans MS"/>
              <a:sym typeface="Comic Sans MS"/>
            </a:endParaRPr>
          </a:p>
        </p:txBody>
      </p:sp>
      <p:sp>
        <p:nvSpPr>
          <p:cNvPr id="72" name="Google Shape;72;p11"/>
          <p:cNvSpPr txBox="1"/>
          <p:nvPr>
            <p:ph idx="2" type="body"/>
          </p:nvPr>
        </p:nvSpPr>
        <p:spPr>
          <a:xfrm>
            <a:off x="645825" y="686125"/>
            <a:ext cx="9356304" cy="868651"/>
          </a:xfrm>
          <a:prstGeom prst="rect">
            <a:avLst/>
          </a:prstGeom>
          <a:noFill/>
          <a:ln>
            <a:noFill/>
          </a:ln>
        </p:spPr>
        <p:txBody>
          <a:bodyPr anchorCtr="0" anchor="t" bIns="45700" lIns="91425" spcFirstLastPara="1" rIns="91425" wrap="square" tIns="45700">
            <a:normAutofit fontScale="92500"/>
          </a:bodyPr>
          <a:lstStyle/>
          <a:p>
            <a:pPr indent="0" lvl="0" marL="0" rtl="0" algn="l">
              <a:lnSpc>
                <a:spcPct val="90000"/>
              </a:lnSpc>
              <a:spcBef>
                <a:spcPts val="0"/>
              </a:spcBef>
              <a:spcAft>
                <a:spcPts val="0"/>
              </a:spcAft>
              <a:buClr>
                <a:srgbClr val="231F20"/>
              </a:buClr>
              <a:buSzPct val="100000"/>
              <a:buFont typeface="Arial"/>
              <a:buNone/>
            </a:pPr>
            <a:r>
              <a:rPr lang="en-IN"/>
              <a:t>What we are trying to build?</a:t>
            </a:r>
            <a:endParaRPr/>
          </a:p>
        </p:txBody>
      </p:sp>
      <p:pic>
        <p:nvPicPr>
          <p:cNvPr id="73" name="Google Shape;73;p11"/>
          <p:cNvPicPr preferRelativeResize="0"/>
          <p:nvPr/>
        </p:nvPicPr>
        <p:blipFill rotWithShape="1">
          <a:blip r:embed="rId3">
            <a:alphaModFix/>
          </a:blip>
          <a:srcRect b="0" l="0" r="0" t="0"/>
          <a:stretch/>
        </p:blipFill>
        <p:spPr>
          <a:xfrm>
            <a:off x="7334250" y="1467225"/>
            <a:ext cx="4857750" cy="5390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2"/>
          <p:cNvSpPr txBox="1"/>
          <p:nvPr>
            <p:ph idx="1" type="body"/>
          </p:nvPr>
        </p:nvSpPr>
        <p:spPr>
          <a:xfrm>
            <a:off x="645825" y="1763300"/>
            <a:ext cx="10819800" cy="3924300"/>
          </a:xfrm>
          <a:prstGeom prst="rect">
            <a:avLst/>
          </a:prstGeom>
          <a:noFill/>
          <a:ln>
            <a:noFill/>
          </a:ln>
        </p:spPr>
        <p:txBody>
          <a:bodyPr anchorCtr="0" anchor="t" bIns="45700" lIns="91425" spcFirstLastPara="1" rIns="91425" wrap="square" tIns="45700">
            <a:noAutofit/>
          </a:bodyPr>
          <a:lstStyle/>
          <a:p>
            <a:pPr indent="-342900" lvl="0" marL="457200" rtl="0" algn="l">
              <a:lnSpc>
                <a:spcPct val="90000"/>
              </a:lnSpc>
              <a:spcBef>
                <a:spcPts val="0"/>
              </a:spcBef>
              <a:spcAft>
                <a:spcPts val="0"/>
              </a:spcAft>
              <a:buSzPts val="1800"/>
              <a:buFont typeface="Comic Sans MS"/>
              <a:buChar char="❏"/>
            </a:pPr>
            <a:r>
              <a:rPr lang="en-IN">
                <a:latin typeface="Comic Sans MS"/>
                <a:ea typeface="Comic Sans MS"/>
                <a:cs typeface="Comic Sans MS"/>
                <a:sym typeface="Comic Sans MS"/>
              </a:rPr>
              <a:t>The safety of workers at construction sites is one of the most important aspects that should be considered while performing their required tasks. The Occupational Safety and Health Administration (OSHA) reported that one in ten construction workers are injured every year falls , </a:t>
            </a:r>
            <a:r>
              <a:rPr lang="en-IN">
                <a:solidFill>
                  <a:srgbClr val="000000"/>
                </a:solidFill>
                <a:latin typeface="Comic Sans MS"/>
                <a:ea typeface="Comic Sans MS"/>
                <a:cs typeface="Comic Sans MS"/>
                <a:sym typeface="Comic Sans MS"/>
              </a:rPr>
              <a:t>electrocutions</a:t>
            </a:r>
            <a:r>
              <a:rPr i="0" lang="en-IN">
                <a:solidFill>
                  <a:srgbClr val="000000"/>
                </a:solidFill>
                <a:latin typeface="Comic Sans MS"/>
                <a:ea typeface="Comic Sans MS"/>
                <a:cs typeface="Comic Sans MS"/>
                <a:sym typeface="Comic Sans MS"/>
              </a:rPr>
              <a:t>, being struck-by-objects and being caught in or between an object were the four main causes of worker deaths on construction sites.</a:t>
            </a:r>
            <a:endParaRPr>
              <a:latin typeface="Comic Sans MS"/>
              <a:ea typeface="Comic Sans MS"/>
              <a:cs typeface="Comic Sans MS"/>
              <a:sym typeface="Comic Sans MS"/>
            </a:endParaRPr>
          </a:p>
          <a:p>
            <a:pPr indent="-342900" lvl="0" marL="457200" rtl="0" algn="l">
              <a:lnSpc>
                <a:spcPct val="90000"/>
              </a:lnSpc>
              <a:spcBef>
                <a:spcPts val="0"/>
              </a:spcBef>
              <a:spcAft>
                <a:spcPts val="0"/>
              </a:spcAft>
              <a:buSzPts val="1800"/>
              <a:buFont typeface="Comic Sans MS"/>
              <a:buChar char="❏"/>
            </a:pPr>
            <a:r>
              <a:rPr i="0" lang="en-IN">
                <a:solidFill>
                  <a:srgbClr val="000000"/>
                </a:solidFill>
                <a:latin typeface="Comic Sans MS"/>
                <a:ea typeface="Comic Sans MS"/>
                <a:cs typeface="Comic Sans MS"/>
                <a:sym typeface="Comic Sans MS"/>
              </a:rPr>
              <a:t>The presented model contains a dataset of 4,500 images from PictorPPE as a training dataset, from real construction sites for evaluation purposes. Out </a:t>
            </a:r>
            <a:r>
              <a:rPr lang="en-IN">
                <a:solidFill>
                  <a:srgbClr val="000000"/>
                </a:solidFill>
                <a:latin typeface="Comic Sans MS"/>
                <a:ea typeface="Comic Sans MS"/>
                <a:cs typeface="Comic Sans MS"/>
                <a:sym typeface="Comic Sans MS"/>
              </a:rPr>
              <a:t>of</a:t>
            </a:r>
            <a:r>
              <a:rPr i="0" lang="en-IN">
                <a:solidFill>
                  <a:srgbClr val="000000"/>
                </a:solidFill>
                <a:latin typeface="Comic Sans MS"/>
                <a:ea typeface="Comic Sans MS"/>
                <a:cs typeface="Comic Sans MS"/>
                <a:sym typeface="Comic Sans MS"/>
              </a:rPr>
              <a:t> which 1,500 images are annotated and rest images are used for testing and evaluating purposes.</a:t>
            </a:r>
            <a:endParaRPr>
              <a:latin typeface="Comic Sans MS"/>
              <a:ea typeface="Comic Sans MS"/>
              <a:cs typeface="Comic Sans MS"/>
              <a:sym typeface="Comic Sans MS"/>
            </a:endParaRPr>
          </a:p>
          <a:p>
            <a:pPr indent="-342900" lvl="0" marL="457200" rtl="0" algn="l">
              <a:lnSpc>
                <a:spcPct val="90000"/>
              </a:lnSpc>
              <a:spcBef>
                <a:spcPts val="0"/>
              </a:spcBef>
              <a:spcAft>
                <a:spcPts val="0"/>
              </a:spcAft>
              <a:buSzPts val="1800"/>
              <a:buFont typeface="Comic Sans MS"/>
              <a:buChar char="❏"/>
            </a:pPr>
            <a:r>
              <a:rPr lang="en-IN">
                <a:latin typeface="Comic Sans MS"/>
                <a:ea typeface="Comic Sans MS"/>
                <a:cs typeface="Comic Sans MS"/>
                <a:sym typeface="Comic Sans MS"/>
              </a:rPr>
              <a:t>The obtained results verify the effectiveness of our proposed model in construction sites to control potential violations and to avoid unnecessary accidents</a:t>
            </a:r>
            <a:r>
              <a:rPr i="0" lang="en-IN">
                <a:solidFill>
                  <a:srgbClr val="000000"/>
                </a:solidFill>
                <a:latin typeface="Comic Sans MS"/>
                <a:ea typeface="Comic Sans MS"/>
                <a:cs typeface="Comic Sans MS"/>
                <a:sym typeface="Comic Sans MS"/>
              </a:rPr>
              <a:t> </a:t>
            </a:r>
            <a:endParaRPr>
              <a:latin typeface="Comic Sans MS"/>
              <a:ea typeface="Comic Sans MS"/>
              <a:cs typeface="Comic Sans MS"/>
              <a:sym typeface="Comic Sans MS"/>
            </a:endParaRPr>
          </a:p>
        </p:txBody>
      </p:sp>
      <p:sp>
        <p:nvSpPr>
          <p:cNvPr id="79" name="Google Shape;79;p12"/>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Abstract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3"/>
          <p:cNvSpPr txBox="1"/>
          <p:nvPr>
            <p:ph idx="1" type="body"/>
          </p:nvPr>
        </p:nvSpPr>
        <p:spPr>
          <a:xfrm>
            <a:off x="581525" y="1775148"/>
            <a:ext cx="11028900" cy="4408500"/>
          </a:xfrm>
          <a:prstGeom prst="rect">
            <a:avLst/>
          </a:prstGeom>
          <a:noFill/>
          <a:ln>
            <a:noFill/>
          </a:ln>
        </p:spPr>
        <p:txBody>
          <a:bodyPr anchorCtr="0" anchor="t" bIns="45700" lIns="91425" spcFirstLastPara="1" rIns="91425" wrap="square" tIns="45700">
            <a:noAutofit/>
          </a:bodyPr>
          <a:lstStyle/>
          <a:p>
            <a:pPr indent="-368300" lvl="0" marL="457200" rtl="0" algn="l">
              <a:spcBef>
                <a:spcPts val="1000"/>
              </a:spcBef>
              <a:spcAft>
                <a:spcPts val="0"/>
              </a:spcAft>
              <a:buSzPts val="2200"/>
              <a:buFont typeface="Comic Sans MS"/>
              <a:buChar char="❏"/>
            </a:pPr>
            <a:r>
              <a:rPr lang="en-IN" sz="2200">
                <a:latin typeface="Comic Sans MS"/>
                <a:ea typeface="Comic Sans MS"/>
                <a:cs typeface="Comic Sans MS"/>
                <a:sym typeface="Comic Sans MS"/>
              </a:rPr>
              <a:t>It follows a Business to Business model.</a:t>
            </a:r>
            <a:endParaRPr sz="2200">
              <a:latin typeface="Comic Sans MS"/>
              <a:ea typeface="Comic Sans MS"/>
              <a:cs typeface="Comic Sans MS"/>
              <a:sym typeface="Comic Sans MS"/>
            </a:endParaRPr>
          </a:p>
          <a:p>
            <a:pPr indent="-368300" lvl="0" marL="457200" rtl="0" algn="l">
              <a:spcBef>
                <a:spcPts val="0"/>
              </a:spcBef>
              <a:spcAft>
                <a:spcPts val="0"/>
              </a:spcAft>
              <a:buSzPts val="2200"/>
              <a:buFont typeface="Comic Sans MS"/>
              <a:buChar char="❏"/>
            </a:pPr>
            <a:r>
              <a:rPr lang="en-IN" sz="2200">
                <a:latin typeface="Comic Sans MS"/>
                <a:ea typeface="Comic Sans MS"/>
                <a:cs typeface="Comic Sans MS"/>
                <a:sym typeface="Comic Sans MS"/>
              </a:rPr>
              <a:t>Our clients will be contractors, who deal, manage and absorb the risks related to manual labour, as well as the construction companies who have to implement the strict safety regulations.</a:t>
            </a:r>
            <a:endParaRPr sz="2200">
              <a:latin typeface="Comic Sans MS"/>
              <a:ea typeface="Comic Sans MS"/>
              <a:cs typeface="Comic Sans MS"/>
              <a:sym typeface="Comic Sans MS"/>
            </a:endParaRPr>
          </a:p>
          <a:p>
            <a:pPr indent="-368300" lvl="0" marL="457200" rtl="0" algn="l">
              <a:spcBef>
                <a:spcPts val="0"/>
              </a:spcBef>
              <a:spcAft>
                <a:spcPts val="0"/>
              </a:spcAft>
              <a:buSzPts val="2200"/>
              <a:buFont typeface="Comic Sans MS"/>
              <a:buChar char="❏"/>
            </a:pPr>
            <a:r>
              <a:rPr lang="en-IN" sz="2200">
                <a:latin typeface="Comic Sans MS"/>
                <a:ea typeface="Comic Sans MS"/>
                <a:cs typeface="Comic Sans MS"/>
                <a:sym typeface="Comic Sans MS"/>
              </a:rPr>
              <a:t>Customization based pricing.</a:t>
            </a:r>
            <a:endParaRPr sz="2200">
              <a:latin typeface="Comic Sans MS"/>
              <a:ea typeface="Comic Sans MS"/>
              <a:cs typeface="Comic Sans MS"/>
              <a:sym typeface="Comic Sans MS"/>
            </a:endParaRPr>
          </a:p>
          <a:p>
            <a:pPr indent="-368300" lvl="0" marL="457200" rtl="0" algn="l">
              <a:spcBef>
                <a:spcPts val="0"/>
              </a:spcBef>
              <a:spcAft>
                <a:spcPts val="0"/>
              </a:spcAft>
              <a:buSzPts val="2200"/>
              <a:buFont typeface="Comic Sans MS"/>
              <a:buChar char="❏"/>
            </a:pPr>
            <a:r>
              <a:rPr lang="en-IN" sz="2200">
                <a:latin typeface="Comic Sans MS"/>
                <a:ea typeface="Comic Sans MS"/>
                <a:cs typeface="Comic Sans MS"/>
                <a:sym typeface="Comic Sans MS"/>
              </a:rPr>
              <a:t>Subscription Based, with monthly and annual plans.</a:t>
            </a:r>
            <a:endParaRPr sz="2200">
              <a:latin typeface="Comic Sans MS"/>
              <a:ea typeface="Comic Sans MS"/>
              <a:cs typeface="Comic Sans MS"/>
              <a:sym typeface="Comic Sans MS"/>
            </a:endParaRPr>
          </a:p>
          <a:p>
            <a:pPr indent="-368300" lvl="0" marL="457200" rtl="0" algn="l">
              <a:spcBef>
                <a:spcPts val="0"/>
              </a:spcBef>
              <a:spcAft>
                <a:spcPts val="0"/>
              </a:spcAft>
              <a:buSzPts val="2200"/>
              <a:buFont typeface="Comic Sans MS"/>
              <a:buChar char="❏"/>
            </a:pPr>
            <a:r>
              <a:rPr lang="en-IN" sz="2200">
                <a:latin typeface="Comic Sans MS"/>
                <a:ea typeface="Comic Sans MS"/>
                <a:cs typeface="Comic Sans MS"/>
                <a:sym typeface="Comic Sans MS"/>
              </a:rPr>
              <a:t>Initial cost of setup required will be approx.  ₹11,000 (162.5 SGD)[₹800+₹9300]</a:t>
            </a:r>
            <a:endParaRPr sz="2200">
              <a:latin typeface="Comic Sans MS"/>
              <a:ea typeface="Comic Sans MS"/>
              <a:cs typeface="Comic Sans MS"/>
              <a:sym typeface="Comic Sans MS"/>
            </a:endParaRPr>
          </a:p>
        </p:txBody>
      </p:sp>
      <p:sp>
        <p:nvSpPr>
          <p:cNvPr id="85" name="Google Shape;85;p13"/>
          <p:cNvSpPr txBox="1"/>
          <p:nvPr>
            <p:ph idx="2" type="body"/>
          </p:nvPr>
        </p:nvSpPr>
        <p:spPr>
          <a:xfrm>
            <a:off x="645825" y="458145"/>
            <a:ext cx="7218015" cy="868651"/>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rgbClr val="231F20"/>
              </a:buClr>
              <a:buSzPts val="5500"/>
              <a:buFont typeface="Arial"/>
              <a:buNone/>
            </a:pPr>
            <a:r>
              <a:rPr lang="en-IN"/>
              <a:t>Business Use Case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4"/>
          <p:cNvSpPr txBox="1"/>
          <p:nvPr>
            <p:ph idx="1" type="body"/>
          </p:nvPr>
        </p:nvSpPr>
        <p:spPr>
          <a:xfrm>
            <a:off x="645825" y="1763297"/>
            <a:ext cx="11028939" cy="4017963"/>
          </a:xfrm>
          <a:prstGeom prst="rect">
            <a:avLst/>
          </a:prstGeom>
          <a:noFill/>
          <a:ln>
            <a:noFill/>
          </a:ln>
        </p:spPr>
        <p:txBody>
          <a:bodyPr anchorCtr="0" anchor="t" bIns="45700" lIns="91425" spcFirstLastPara="1" rIns="91425" wrap="square" tIns="45700">
            <a:noAutofit/>
          </a:bodyPr>
          <a:lstStyle/>
          <a:p>
            <a:pPr indent="-381000" lvl="0" marL="457200" rtl="0" algn="l">
              <a:lnSpc>
                <a:spcPct val="90000"/>
              </a:lnSpc>
              <a:spcBef>
                <a:spcPts val="0"/>
              </a:spcBef>
              <a:spcAft>
                <a:spcPts val="0"/>
              </a:spcAft>
              <a:buSzPts val="2400"/>
              <a:buFont typeface="Comic Sans MS"/>
              <a:buChar char="❏"/>
            </a:pPr>
            <a:r>
              <a:rPr lang="en-IN" sz="2400" u="sng">
                <a:latin typeface="Comic Sans MS"/>
                <a:ea typeface="Comic Sans MS"/>
                <a:cs typeface="Comic Sans MS"/>
                <a:sym typeface="Comic Sans MS"/>
              </a:rPr>
              <a:t>Actors</a:t>
            </a:r>
            <a:r>
              <a:rPr lang="en-IN" sz="2400">
                <a:latin typeface="Comic Sans MS"/>
                <a:ea typeface="Comic Sans MS"/>
                <a:cs typeface="Comic Sans MS"/>
                <a:sym typeface="Comic Sans MS"/>
              </a:rPr>
              <a:t>-Construction Corporation,Labour Contractors-Customers, Business Manager and Developer</a:t>
            </a:r>
            <a:endParaRPr sz="2400">
              <a:latin typeface="Comic Sans MS"/>
              <a:ea typeface="Comic Sans MS"/>
              <a:cs typeface="Comic Sans MS"/>
              <a:sym typeface="Comic Sans MS"/>
            </a:endParaRPr>
          </a:p>
          <a:p>
            <a:pPr indent="-381000" lvl="0" marL="457200" rtl="0" algn="l">
              <a:lnSpc>
                <a:spcPct val="90000"/>
              </a:lnSpc>
              <a:spcBef>
                <a:spcPts val="0"/>
              </a:spcBef>
              <a:spcAft>
                <a:spcPts val="0"/>
              </a:spcAft>
              <a:buSzPts val="2400"/>
              <a:buFont typeface="Comic Sans MS"/>
              <a:buChar char="❏"/>
            </a:pPr>
            <a:r>
              <a:rPr lang="en-IN" sz="2400" u="sng">
                <a:latin typeface="Comic Sans MS"/>
                <a:ea typeface="Comic Sans MS"/>
                <a:cs typeface="Comic Sans MS"/>
                <a:sym typeface="Comic Sans MS"/>
              </a:rPr>
              <a:t>System-</a:t>
            </a:r>
            <a:r>
              <a:rPr lang="en-IN" sz="2400">
                <a:latin typeface="Comic Sans MS"/>
                <a:ea typeface="Comic Sans MS"/>
                <a:cs typeface="Comic Sans MS"/>
                <a:sym typeface="Comic Sans MS"/>
              </a:rPr>
              <a:t>It includes the working  and interaction of website with the actors.</a:t>
            </a:r>
            <a:endParaRPr sz="2400">
              <a:latin typeface="Comic Sans MS"/>
              <a:ea typeface="Comic Sans MS"/>
              <a:cs typeface="Comic Sans MS"/>
              <a:sym typeface="Comic Sans MS"/>
            </a:endParaRPr>
          </a:p>
          <a:p>
            <a:pPr indent="-381000" lvl="0" marL="457200" rtl="0" algn="l">
              <a:lnSpc>
                <a:spcPct val="90000"/>
              </a:lnSpc>
              <a:spcBef>
                <a:spcPts val="0"/>
              </a:spcBef>
              <a:spcAft>
                <a:spcPts val="0"/>
              </a:spcAft>
              <a:buSzPts val="2400"/>
              <a:buFont typeface="Comic Sans MS"/>
              <a:buChar char="❏"/>
            </a:pPr>
            <a:r>
              <a:rPr lang="en-IN" sz="2400" u="sng">
                <a:latin typeface="Comic Sans MS"/>
                <a:ea typeface="Comic Sans MS"/>
                <a:cs typeface="Comic Sans MS"/>
                <a:sym typeface="Comic Sans MS"/>
              </a:rPr>
              <a:t>Goals-</a:t>
            </a:r>
            <a:r>
              <a:rPr lang="en-IN" sz="2400">
                <a:latin typeface="Comic Sans MS"/>
                <a:ea typeface="Comic Sans MS"/>
                <a:cs typeface="Comic Sans MS"/>
                <a:sym typeface="Comic Sans MS"/>
              </a:rPr>
              <a:t>The end result of most of the use cases.The goal is to detect the safety equipment of workers and create a checklist that would check the eligibility of worker safety to enter the construction site.</a:t>
            </a:r>
            <a:endParaRPr sz="2400" u="sng">
              <a:latin typeface="Comic Sans MS"/>
              <a:ea typeface="Comic Sans MS"/>
              <a:cs typeface="Comic Sans MS"/>
              <a:sym typeface="Comic Sans MS"/>
            </a:endParaRPr>
          </a:p>
        </p:txBody>
      </p:sp>
      <p:sp>
        <p:nvSpPr>
          <p:cNvPr id="91" name="Google Shape;91;p14"/>
          <p:cNvSpPr txBox="1"/>
          <p:nvPr>
            <p:ph idx="2" type="body"/>
          </p:nvPr>
        </p:nvSpPr>
        <p:spPr>
          <a:xfrm>
            <a:off x="645825" y="686125"/>
            <a:ext cx="5228502" cy="868651"/>
          </a:xfrm>
          <a:prstGeom prst="rect">
            <a:avLst/>
          </a:prstGeom>
          <a:noFill/>
          <a:ln>
            <a:noFill/>
          </a:ln>
        </p:spPr>
        <p:txBody>
          <a:bodyPr anchorCtr="0" anchor="t" bIns="45700" lIns="91425" spcFirstLastPara="1" rIns="91425" wrap="square" tIns="45700">
            <a:normAutofit fontScale="70000" lnSpcReduction="20000"/>
          </a:bodyPr>
          <a:lstStyle/>
          <a:p>
            <a:pPr indent="0" lvl="0" marL="0" rtl="0" algn="l">
              <a:lnSpc>
                <a:spcPct val="90000"/>
              </a:lnSpc>
              <a:spcBef>
                <a:spcPts val="0"/>
              </a:spcBef>
              <a:spcAft>
                <a:spcPts val="0"/>
              </a:spcAft>
              <a:buClr>
                <a:srgbClr val="231F20"/>
              </a:buClr>
              <a:buSzPct val="100000"/>
              <a:buFont typeface="Arial"/>
              <a:buNone/>
            </a:pPr>
            <a:r>
              <a:rPr lang="en-IN"/>
              <a:t>Important Use Case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5"/>
          <p:cNvSpPr txBox="1"/>
          <p:nvPr>
            <p:ph idx="1" type="body"/>
          </p:nvPr>
        </p:nvSpPr>
        <p:spPr>
          <a:xfrm>
            <a:off x="645825" y="1763297"/>
            <a:ext cx="11028900" cy="4017900"/>
          </a:xfrm>
          <a:prstGeom prst="rect">
            <a:avLst/>
          </a:prstGeom>
        </p:spPr>
        <p:txBody>
          <a:bodyPr anchorCtr="0" anchor="t" bIns="45700" lIns="91425" spcFirstLastPara="1" rIns="91425" wrap="square" tIns="45700">
            <a:noAutofit/>
          </a:bodyPr>
          <a:lstStyle/>
          <a:p>
            <a:pPr indent="-342900" lvl="0" marL="457200" rtl="0" algn="l">
              <a:spcBef>
                <a:spcPts val="1000"/>
              </a:spcBef>
              <a:spcAft>
                <a:spcPts val="0"/>
              </a:spcAft>
              <a:buSzPts val="1800"/>
              <a:buFont typeface="Comic Sans MS"/>
              <a:buChar char="❏"/>
            </a:pPr>
            <a:r>
              <a:rPr b="1" lang="en-IN">
                <a:latin typeface="Comic Sans MS"/>
                <a:ea typeface="Comic Sans MS"/>
                <a:cs typeface="Comic Sans MS"/>
                <a:sym typeface="Comic Sans MS"/>
              </a:rPr>
              <a:t>Risk Identification:</a:t>
            </a:r>
            <a:endParaRPr b="1">
              <a:latin typeface="Comic Sans MS"/>
              <a:ea typeface="Comic Sans MS"/>
              <a:cs typeface="Comic Sans MS"/>
              <a:sym typeface="Comic Sans MS"/>
            </a:endParaRPr>
          </a:p>
          <a:p>
            <a:pPr indent="-342900" lvl="0" marL="457200" rtl="0" algn="l">
              <a:spcBef>
                <a:spcPts val="0"/>
              </a:spcBef>
              <a:spcAft>
                <a:spcPts val="0"/>
              </a:spcAft>
              <a:buSzPts val="1800"/>
              <a:buFont typeface="Comic Sans MS"/>
              <a:buChar char="●"/>
            </a:pPr>
            <a:r>
              <a:rPr lang="en-IN">
                <a:latin typeface="Comic Sans MS"/>
                <a:ea typeface="Comic Sans MS"/>
                <a:cs typeface="Comic Sans MS"/>
                <a:sym typeface="Comic Sans MS"/>
              </a:rPr>
              <a:t>Server Crash</a:t>
            </a:r>
            <a:endParaRPr>
              <a:latin typeface="Comic Sans MS"/>
              <a:ea typeface="Comic Sans MS"/>
              <a:cs typeface="Comic Sans MS"/>
              <a:sym typeface="Comic Sans MS"/>
            </a:endParaRPr>
          </a:p>
          <a:p>
            <a:pPr indent="-342900" lvl="0" marL="457200" rtl="0" algn="l">
              <a:spcBef>
                <a:spcPts val="0"/>
              </a:spcBef>
              <a:spcAft>
                <a:spcPts val="0"/>
              </a:spcAft>
              <a:buSzPts val="1800"/>
              <a:buFont typeface="Comic Sans MS"/>
              <a:buChar char="●"/>
            </a:pPr>
            <a:r>
              <a:rPr lang="en-IN">
                <a:latin typeface="Comic Sans MS"/>
                <a:ea typeface="Comic Sans MS"/>
                <a:cs typeface="Comic Sans MS"/>
                <a:sym typeface="Comic Sans MS"/>
              </a:rPr>
              <a:t>ESP-32 Cam hardware issue</a:t>
            </a:r>
            <a:endParaRPr>
              <a:latin typeface="Comic Sans MS"/>
              <a:ea typeface="Comic Sans MS"/>
              <a:cs typeface="Comic Sans MS"/>
              <a:sym typeface="Comic Sans MS"/>
            </a:endParaRPr>
          </a:p>
          <a:p>
            <a:pPr indent="-342900" lvl="0" marL="457200" rtl="0" algn="l">
              <a:spcBef>
                <a:spcPts val="0"/>
              </a:spcBef>
              <a:spcAft>
                <a:spcPts val="0"/>
              </a:spcAft>
              <a:buSzPts val="1800"/>
              <a:buFont typeface="Comic Sans MS"/>
              <a:buChar char="●"/>
            </a:pPr>
            <a:r>
              <a:rPr lang="en-IN">
                <a:latin typeface="Comic Sans MS"/>
                <a:ea typeface="Comic Sans MS"/>
                <a:cs typeface="Comic Sans MS"/>
                <a:sym typeface="Comic Sans MS"/>
              </a:rPr>
              <a:t>Network Issue</a:t>
            </a:r>
            <a:endParaRPr>
              <a:latin typeface="Comic Sans MS"/>
              <a:ea typeface="Comic Sans MS"/>
              <a:cs typeface="Comic Sans MS"/>
              <a:sym typeface="Comic Sans MS"/>
            </a:endParaRPr>
          </a:p>
          <a:p>
            <a:pPr indent="-342900" lvl="0" marL="457200" rtl="0" algn="l">
              <a:spcBef>
                <a:spcPts val="0"/>
              </a:spcBef>
              <a:spcAft>
                <a:spcPts val="0"/>
              </a:spcAft>
              <a:buSzPts val="1800"/>
              <a:buFont typeface="Comic Sans MS"/>
              <a:buChar char="❏"/>
            </a:pPr>
            <a:r>
              <a:rPr b="1" lang="en-IN">
                <a:latin typeface="Comic Sans MS"/>
                <a:ea typeface="Comic Sans MS"/>
                <a:cs typeface="Comic Sans MS"/>
                <a:sym typeface="Comic Sans MS"/>
              </a:rPr>
              <a:t>Risk Analysis:</a:t>
            </a:r>
            <a:endParaRPr b="1">
              <a:latin typeface="Comic Sans MS"/>
              <a:ea typeface="Comic Sans MS"/>
              <a:cs typeface="Comic Sans MS"/>
              <a:sym typeface="Comic Sans MS"/>
            </a:endParaRPr>
          </a:p>
          <a:p>
            <a:pPr indent="-342900" lvl="0" marL="457200" rtl="0" algn="l">
              <a:spcBef>
                <a:spcPts val="0"/>
              </a:spcBef>
              <a:spcAft>
                <a:spcPts val="0"/>
              </a:spcAft>
              <a:buSzPts val="1800"/>
              <a:buFont typeface="Comic Sans MS"/>
              <a:buChar char="●"/>
            </a:pPr>
            <a:r>
              <a:rPr lang="en-IN">
                <a:latin typeface="Comic Sans MS"/>
                <a:ea typeface="Comic Sans MS"/>
                <a:cs typeface="Comic Sans MS"/>
                <a:sym typeface="Comic Sans MS"/>
              </a:rPr>
              <a:t>Server Crash: The </a:t>
            </a:r>
            <a:r>
              <a:rPr lang="en-IN">
                <a:latin typeface="Comic Sans MS"/>
                <a:ea typeface="Comic Sans MS"/>
                <a:cs typeface="Comic Sans MS"/>
                <a:sym typeface="Comic Sans MS"/>
              </a:rPr>
              <a:t>probability</a:t>
            </a:r>
            <a:r>
              <a:rPr lang="en-IN">
                <a:latin typeface="Comic Sans MS"/>
                <a:ea typeface="Comic Sans MS"/>
                <a:cs typeface="Comic Sans MS"/>
                <a:sym typeface="Comic Sans MS"/>
              </a:rPr>
              <a:t> of a server crash is low, microsoft azure has had an uptime of 99.995%</a:t>
            </a:r>
            <a:endParaRPr>
              <a:latin typeface="Comic Sans MS"/>
              <a:ea typeface="Comic Sans MS"/>
              <a:cs typeface="Comic Sans MS"/>
              <a:sym typeface="Comic Sans MS"/>
            </a:endParaRPr>
          </a:p>
          <a:p>
            <a:pPr indent="-342900" lvl="0" marL="457200" rtl="0" algn="l">
              <a:spcBef>
                <a:spcPts val="0"/>
              </a:spcBef>
              <a:spcAft>
                <a:spcPts val="0"/>
              </a:spcAft>
              <a:buSzPts val="1800"/>
              <a:buFont typeface="Comic Sans MS"/>
              <a:buChar char="●"/>
            </a:pPr>
            <a:r>
              <a:rPr lang="en-IN">
                <a:latin typeface="Comic Sans MS"/>
                <a:ea typeface="Comic Sans MS"/>
                <a:cs typeface="Comic Sans MS"/>
                <a:sym typeface="Comic Sans MS"/>
              </a:rPr>
              <a:t>ESP-32 Cam Hardware Issue: The ESP-32 Cam is inexpensive can easily be replaced and reconfigured</a:t>
            </a:r>
            <a:endParaRPr>
              <a:latin typeface="Comic Sans MS"/>
              <a:ea typeface="Comic Sans MS"/>
              <a:cs typeface="Comic Sans MS"/>
              <a:sym typeface="Comic Sans MS"/>
            </a:endParaRPr>
          </a:p>
          <a:p>
            <a:pPr indent="-342900" lvl="0" marL="457200" rtl="0" algn="l">
              <a:spcBef>
                <a:spcPts val="0"/>
              </a:spcBef>
              <a:spcAft>
                <a:spcPts val="0"/>
              </a:spcAft>
              <a:buSzPts val="1800"/>
              <a:buFont typeface="Comic Sans MS"/>
              <a:buChar char="●"/>
            </a:pPr>
            <a:r>
              <a:rPr lang="en-IN">
                <a:latin typeface="Comic Sans MS"/>
                <a:ea typeface="Comic Sans MS"/>
                <a:cs typeface="Comic Sans MS"/>
                <a:sym typeface="Comic Sans MS"/>
              </a:rPr>
              <a:t>Network Issue: In the recent years, expansion of network coverage areas have made it possible, to connect even </a:t>
            </a:r>
            <a:r>
              <a:rPr lang="en-IN">
                <a:latin typeface="Comic Sans MS"/>
                <a:ea typeface="Comic Sans MS"/>
                <a:cs typeface="Comic Sans MS"/>
                <a:sym typeface="Comic Sans MS"/>
              </a:rPr>
              <a:t>remote</a:t>
            </a:r>
            <a:r>
              <a:rPr lang="en-IN">
                <a:latin typeface="Comic Sans MS"/>
                <a:ea typeface="Comic Sans MS"/>
                <a:cs typeface="Comic Sans MS"/>
                <a:sym typeface="Comic Sans MS"/>
              </a:rPr>
              <a:t> areas, with internet, although at times there could be momentary </a:t>
            </a:r>
            <a:r>
              <a:rPr lang="en-IN">
                <a:latin typeface="Comic Sans MS"/>
                <a:ea typeface="Comic Sans MS"/>
                <a:cs typeface="Comic Sans MS"/>
                <a:sym typeface="Comic Sans MS"/>
              </a:rPr>
              <a:t>disruptions</a:t>
            </a:r>
            <a:r>
              <a:rPr lang="en-IN">
                <a:latin typeface="Comic Sans MS"/>
                <a:ea typeface="Comic Sans MS"/>
                <a:cs typeface="Comic Sans MS"/>
                <a:sym typeface="Comic Sans MS"/>
              </a:rPr>
              <a:t> in the connectivity, which will ideally be resolved quickly.</a:t>
            </a:r>
            <a:endParaRPr>
              <a:latin typeface="Comic Sans MS"/>
              <a:ea typeface="Comic Sans MS"/>
              <a:cs typeface="Comic Sans MS"/>
              <a:sym typeface="Comic Sans MS"/>
            </a:endParaRPr>
          </a:p>
        </p:txBody>
      </p:sp>
      <p:sp>
        <p:nvSpPr>
          <p:cNvPr id="98" name="Google Shape;98;p15"/>
          <p:cNvSpPr txBox="1"/>
          <p:nvPr>
            <p:ph idx="2" type="body"/>
          </p:nvPr>
        </p:nvSpPr>
        <p:spPr>
          <a:xfrm>
            <a:off x="645825" y="686125"/>
            <a:ext cx="5228400" cy="868800"/>
          </a:xfrm>
          <a:prstGeom prst="rect">
            <a:avLst/>
          </a:prstGeom>
        </p:spPr>
        <p:txBody>
          <a:bodyPr anchorCtr="0" anchor="t" bIns="45700" lIns="91425" spcFirstLastPara="1" rIns="91425" wrap="square" tIns="45700">
            <a:normAutofit/>
          </a:bodyPr>
          <a:lstStyle/>
          <a:p>
            <a:pPr indent="0" lvl="0" marL="0" rtl="0" algn="l">
              <a:spcBef>
                <a:spcPts val="1000"/>
              </a:spcBef>
              <a:spcAft>
                <a:spcPts val="0"/>
              </a:spcAft>
              <a:buNone/>
            </a:pPr>
            <a:r>
              <a:rPr lang="en-IN"/>
              <a:t>Risk Analysis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orporate Gurukul Colour Values">
      <a:dk1>
        <a:srgbClr val="000000"/>
      </a:dk1>
      <a:lt1>
        <a:srgbClr val="FFFFFF"/>
      </a:lt1>
      <a:dk2>
        <a:srgbClr val="44546A"/>
      </a:dk2>
      <a:lt2>
        <a:srgbClr val="E7E6E6"/>
      </a:lt2>
      <a:accent1>
        <a:srgbClr val="0053A6"/>
      </a:accent1>
      <a:accent2>
        <a:srgbClr val="FFC10D"/>
      </a:accent2>
      <a:accent3>
        <a:srgbClr val="0053A6"/>
      </a:accent3>
      <a:accent4>
        <a:srgbClr val="FFC10D"/>
      </a:accent4>
      <a:accent5>
        <a:srgbClr val="0053A6"/>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